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33.jpg" ContentType="image/jp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2" r:id="rId4"/>
  </p:sldMasterIdLst>
  <p:notesMasterIdLst>
    <p:notesMasterId r:id="rId16"/>
  </p:notesMasterIdLst>
  <p:handoutMasterIdLst>
    <p:handoutMasterId r:id="rId17"/>
  </p:handoutMasterIdLst>
  <p:sldIdLst>
    <p:sldId id="2147376769" r:id="rId5"/>
    <p:sldId id="2147376742" r:id="rId6"/>
    <p:sldId id="2147376767" r:id="rId7"/>
    <p:sldId id="2147376765" r:id="rId8"/>
    <p:sldId id="561" r:id="rId9"/>
    <p:sldId id="562" r:id="rId10"/>
    <p:sldId id="2147376768" r:id="rId11"/>
    <p:sldId id="2147376750" r:id="rId12"/>
    <p:sldId id="486" r:id="rId13"/>
    <p:sldId id="489" r:id="rId14"/>
    <p:sldId id="2145708445" r:id="rId15"/>
  </p:sldIdLst>
  <p:sldSz cx="10058400" cy="7772400"/>
  <p:notesSz cx="7010400" cy="9296400"/>
  <p:defaultTextStyle>
    <a:defPPr>
      <a:defRPr lang="en-US"/>
    </a:defPPr>
    <a:lvl1pPr marL="0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864" userDrawn="1">
          <p15:clr>
            <a:srgbClr val="A4A3A4"/>
          </p15:clr>
        </p15:guide>
        <p15:guide id="2" orient="horz" pos="2280" userDrawn="1">
          <p15:clr>
            <a:srgbClr val="A4A3A4"/>
          </p15:clr>
        </p15:guide>
        <p15:guide id="3" pos="3480" userDrawn="1">
          <p15:clr>
            <a:srgbClr val="A4A3A4"/>
          </p15:clr>
        </p15:guide>
        <p15:guide id="4" orient="horz" pos="2904" userDrawn="1">
          <p15:clr>
            <a:srgbClr val="A4A3A4"/>
          </p15:clr>
        </p15:guide>
        <p15:guide id="5" orient="horz" pos="1608" userDrawn="1">
          <p15:clr>
            <a:srgbClr val="A4A3A4"/>
          </p15:clr>
        </p15:guide>
        <p15:guide id="6" orient="horz" pos="4512" userDrawn="1">
          <p15:clr>
            <a:srgbClr val="A4A3A4"/>
          </p15:clr>
        </p15:guide>
        <p15:guide id="7" orient="horz" pos="744" userDrawn="1">
          <p15:clr>
            <a:srgbClr val="A4A3A4"/>
          </p15:clr>
        </p15:guide>
        <p15:guide id="8" orient="horz" pos="4680" userDrawn="1">
          <p15:clr>
            <a:srgbClr val="A4A3A4"/>
          </p15:clr>
        </p15:guide>
        <p15:guide id="9" pos="216" userDrawn="1">
          <p15:clr>
            <a:srgbClr val="A4A3A4"/>
          </p15:clr>
        </p15:guide>
        <p15:guide id="10" orient="horz" pos="8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es, Gregory, L (Serco NA)" initials="DGL(N" lastIdx="1" clrIdx="1">
    <p:extLst>
      <p:ext uri="{19B8F6BF-5375-455C-9EA6-DF929625EA0E}">
        <p15:presenceInfo xmlns:p15="http://schemas.microsoft.com/office/powerpoint/2012/main" userId="S::Gregory.Davies@serco-na.com::88121b6c-22c2-4a7f-9d12-a9e456733d3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C0C0"/>
    <a:srgbClr val="B0A07C"/>
    <a:srgbClr val="19160D"/>
    <a:srgbClr val="FAC31F"/>
    <a:srgbClr val="FFD85B"/>
    <a:srgbClr val="0070C0"/>
    <a:srgbClr val="D8D3BA"/>
    <a:srgbClr val="92D050"/>
    <a:srgbClr val="7030A0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05" autoAdjust="0"/>
    <p:restoredTop sz="96395" autoAdjust="0"/>
  </p:normalViewPr>
  <p:slideViewPr>
    <p:cSldViewPr snapToGrid="0">
      <p:cViewPr>
        <p:scale>
          <a:sx n="150" d="100"/>
          <a:sy n="150" d="100"/>
        </p:scale>
        <p:origin x="108" y="-1332"/>
      </p:cViewPr>
      <p:guideLst>
        <p:guide pos="864"/>
        <p:guide orient="horz" pos="2280"/>
        <p:guide pos="3480"/>
        <p:guide orient="horz" pos="2904"/>
        <p:guide orient="horz" pos="1608"/>
        <p:guide orient="horz" pos="4512"/>
        <p:guide orient="horz" pos="744"/>
        <p:guide orient="horz" pos="4680"/>
        <p:guide pos="216"/>
        <p:guide orient="horz" pos="8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388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FB9FBC-F327-45A5-96EA-9E561B1BA502}" type="datetimeFigureOut">
              <a:rPr lang="en-US" smtClean="0"/>
              <a:t>8/7/2023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CACF02-9A8F-4470-B4C4-C175E7F301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6483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5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5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896B36B1-3A75-47D8-8884-7F81E4A16D3A}" type="datetimeFigureOut">
              <a:rPr lang="en-US" smtClean="0"/>
              <a:t>8/7/2023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74788" y="1162050"/>
            <a:ext cx="4060825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010AAC2A-D616-4A12-A7F2-80130AD0E5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397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EDF39-6B0C-41CE-BF64-D0210645B20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243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0AAC2A-D616-4A12-A7F2-80130AD0E5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40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CCTO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240567"/>
            <a:ext cx="10058400" cy="453183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24F4A81-8AAF-6F81-F6D8-92225DFD6B2B}"/>
              </a:ext>
            </a:extLst>
          </p:cNvPr>
          <p:cNvSpPr/>
          <p:nvPr userDrawn="1"/>
        </p:nvSpPr>
        <p:spPr>
          <a:xfrm>
            <a:off x="-6663" y="71119"/>
            <a:ext cx="10065061" cy="3169449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8100000" scaled="1"/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C7185CC-8B41-0B01-02C3-AC9682CC05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1" b="36591"/>
          <a:stretch/>
        </p:blipFill>
        <p:spPr>
          <a:xfrm>
            <a:off x="493902" y="35922"/>
            <a:ext cx="4840722" cy="31843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ight Triangle 8"/>
          <p:cNvSpPr/>
          <p:nvPr userDrawn="1"/>
        </p:nvSpPr>
        <p:spPr>
          <a:xfrm flipV="1">
            <a:off x="0" y="3231553"/>
            <a:ext cx="4511040" cy="3926920"/>
          </a:xfrm>
          <a:prstGeom prst="rtTriangle">
            <a:avLst/>
          </a:prstGeom>
          <a:solidFill>
            <a:srgbClr val="19160D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3250642" y="7580265"/>
            <a:ext cx="3557116" cy="107722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700" spc="150" dirty="0">
                <a:solidFill>
                  <a:schemeClr val="bg1"/>
                </a:solidFill>
                <a:latin typeface="Arial Narrow" panose="020B0606020202030204" pitchFamily="34" charset="0"/>
              </a:rPr>
              <a:t>APPROVED FOR PUBLIC RELEASE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9D3C33-6332-9D9D-0E52-C8FE8305283C}"/>
              </a:ext>
            </a:extLst>
          </p:cNvPr>
          <p:cNvSpPr/>
          <p:nvPr userDrawn="1"/>
        </p:nvSpPr>
        <p:spPr>
          <a:xfrm flipH="1">
            <a:off x="-6662" y="-1"/>
            <a:ext cx="10065062" cy="186339"/>
          </a:xfrm>
          <a:prstGeom prst="rect">
            <a:avLst/>
          </a:prstGeom>
          <a:solidFill>
            <a:srgbClr val="FFC000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sz="800" spc="150" dirty="0">
                <a:solidFill>
                  <a:schemeClr val="tx1"/>
                </a:solidFill>
                <a:latin typeface="Arial Narrow" panose="020B0606020202030204" pitchFamily="34" charset="0"/>
              </a:rPr>
              <a:t>APPROVED FOR PUBLIC RELEASE</a:t>
            </a:r>
            <a:endParaRPr lang="en-US" sz="800" b="1" spc="15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8B805C-06D4-7536-36DF-F7498AC75999}"/>
              </a:ext>
            </a:extLst>
          </p:cNvPr>
          <p:cNvSpPr txBox="1"/>
          <p:nvPr userDrawn="1"/>
        </p:nvSpPr>
        <p:spPr>
          <a:xfrm>
            <a:off x="0" y="7564877"/>
            <a:ext cx="3312159" cy="138499"/>
          </a:xfrm>
          <a:prstGeom prst="rect">
            <a:avLst/>
          </a:prstGeom>
          <a:noFill/>
        </p:spPr>
        <p:txBody>
          <a:bodyPr wrap="square" tIns="0" bIns="0" rtlCol="0" anchor="ctr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b="0" i="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RAPIDLY DEVELOP, ACQUIRE, INTEGRATE, AND EQUIP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763559-A9B1-111B-E25B-6390EB082ABC}"/>
              </a:ext>
            </a:extLst>
          </p:cNvPr>
          <p:cNvSpPr/>
          <p:nvPr userDrawn="1"/>
        </p:nvSpPr>
        <p:spPr>
          <a:xfrm>
            <a:off x="0" y="7325122"/>
            <a:ext cx="10058400" cy="2058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>
                <a:solidFill>
                  <a:prstClr val="white"/>
                </a:solidFill>
              </a:rPr>
              <a:t>USE OR DISCLOSURE OF DATA CONTAINED ON THIS PAGE IS SUBJECT TO RESTRICTIONS ON TITLE PAGE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4771D8B-586D-D69D-128A-01563EF064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712" y="456865"/>
            <a:ext cx="1050546" cy="11938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4ECE7B2-356B-682E-7712-76116E97E9E9}"/>
              </a:ext>
            </a:extLst>
          </p:cNvPr>
          <p:cNvSpPr/>
          <p:nvPr userDrawn="1"/>
        </p:nvSpPr>
        <p:spPr>
          <a:xfrm flipH="1">
            <a:off x="-6663" y="3216427"/>
            <a:ext cx="10065062" cy="66244"/>
          </a:xfrm>
          <a:prstGeom prst="rect">
            <a:avLst/>
          </a:prstGeom>
          <a:solidFill>
            <a:srgbClr val="FFC000"/>
          </a:solidFill>
          <a:ln w="127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AFAEE0-3CA9-109B-4EE4-8E11CDD1A261}"/>
              </a:ext>
            </a:extLst>
          </p:cNvPr>
          <p:cNvSpPr/>
          <p:nvPr userDrawn="1"/>
        </p:nvSpPr>
        <p:spPr>
          <a:xfrm>
            <a:off x="4974629" y="1546140"/>
            <a:ext cx="477868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600" spc="-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RCCTO</a:t>
            </a:r>
            <a:endParaRPr lang="en-US" sz="9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5FDFFB-4A14-C92A-F95B-9DB45816F24D}"/>
              </a:ext>
            </a:extLst>
          </p:cNvPr>
          <p:cNvSpPr txBox="1"/>
          <p:nvPr userDrawn="1"/>
        </p:nvSpPr>
        <p:spPr>
          <a:xfrm>
            <a:off x="1370704" y="2807805"/>
            <a:ext cx="8328932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200"/>
              </a:lnSpc>
            </a:pPr>
            <a:r>
              <a:rPr lang="en-US" sz="2000" b="0" spc="-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ARMY RAPID CAPABILITIES AND CRITICAL TECHNOLOGIES OFFICE</a:t>
            </a:r>
          </a:p>
        </p:txBody>
      </p:sp>
      <p:pic>
        <p:nvPicPr>
          <p:cNvPr id="17" name="U.S. Army" descr="U.S. Army">
            <a:extLst>
              <a:ext uri="{FF2B5EF4-FFF2-40B4-BE49-F238E27FC236}">
                <a16:creationId xmlns:a16="http://schemas.microsoft.com/office/drawing/2014/main" id="{B36F8863-889E-3D33-3688-27623A25F3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8793" t="22957" r="8793" b="22957"/>
          <a:stretch/>
        </p:blipFill>
        <p:spPr bwMode="black">
          <a:xfrm>
            <a:off x="159008" y="394038"/>
            <a:ext cx="4252878" cy="105396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30D2AEBB-8943-FBEC-6BE5-F741125C5D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3464257"/>
            <a:ext cx="8669020" cy="1419967"/>
          </a:xfrm>
        </p:spPr>
        <p:txBody>
          <a:bodyPr anchor="t"/>
          <a:lstStyle>
            <a:lvl1pPr algn="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861BEA6D-D66B-A0EA-72CD-8DB9ABD5E4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5069562"/>
            <a:ext cx="8669020" cy="841784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 b="0">
                <a:solidFill>
                  <a:srgbClr val="FFC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524167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6320" y="362524"/>
            <a:ext cx="7968620" cy="514247"/>
          </a:xfrm>
        </p:spPr>
        <p:txBody>
          <a:bodyPr vert="horz" lIns="91440" tIns="18288" rIns="91440" bIns="18288" rtlCol="0" anchor="ctr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C57AB6E-E9C3-ABCF-2443-03949B7846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12386" y="7513622"/>
            <a:ext cx="533310" cy="25877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9E438D-A3F5-4D15-9BAA-DF9C208D63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436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66800" y="362524"/>
            <a:ext cx="7924800" cy="514247"/>
          </a:xfrm>
        </p:spPr>
        <p:txBody>
          <a:bodyPr vert="horz" lIns="91440" tIns="18288" rIns="91440" bIns="18288" rtlCol="0" anchor="ctr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669925" y="1538287"/>
            <a:ext cx="8720572" cy="4695825"/>
          </a:xfrm>
        </p:spPr>
        <p:txBody>
          <a:bodyPr>
            <a:normAutofit/>
          </a:bodyPr>
          <a:lstStyle>
            <a:lvl1pPr>
              <a:defRPr sz="2400" b="1">
                <a:effectLst/>
              </a:defRPr>
            </a:lvl1pPr>
            <a:lvl2pPr>
              <a:defRPr sz="2000" b="0">
                <a:effectLst/>
              </a:defRPr>
            </a:lvl2pPr>
            <a:lvl3pPr>
              <a:defRPr sz="1800" b="0">
                <a:effectLst/>
              </a:defRPr>
            </a:lvl3pPr>
            <a:lvl4pPr>
              <a:defRPr sz="1600" b="0">
                <a:effectLst/>
              </a:defRPr>
            </a:lvl4pPr>
            <a:lvl5pPr>
              <a:defRPr sz="1600" b="0"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2D0A079-7CB3-B85A-3989-09EAAB4CDB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12386" y="7513622"/>
            <a:ext cx="533310" cy="25877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9E438D-A3F5-4D15-9BAA-DF9C208D63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840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8E246BB-9901-3D28-5555-CA87541B7F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12386" y="7513622"/>
            <a:ext cx="533310" cy="25877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9E438D-A3F5-4D15-9BAA-DF9C208D63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021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6640" y="352806"/>
            <a:ext cx="7955892" cy="533684"/>
          </a:xfrm>
        </p:spPr>
        <p:txBody>
          <a:bodyPr vert="horz" lIns="91440" tIns="18288" rIns="91440" bIns="18288" rtlCol="0" anchor="ctr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62" y="1740367"/>
            <a:ext cx="4255611" cy="625797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3262" y="2441236"/>
            <a:ext cx="4255611" cy="4175866"/>
          </a:xfrm>
        </p:spPr>
        <p:txBody>
          <a:bodyPr>
            <a:normAutofit/>
          </a:bodyPr>
          <a:lstStyle>
            <a:lvl1pPr>
              <a:defRPr sz="1800">
                <a:latin typeface="Century Gothic" panose="020B0502020202020204" pitchFamily="34" charset="0"/>
              </a:defRPr>
            </a:lvl1pPr>
            <a:lvl2pPr>
              <a:defRPr sz="1600">
                <a:latin typeface="Century Gothic" panose="020B0502020202020204" pitchFamily="34" charset="0"/>
              </a:defRPr>
            </a:lvl2pPr>
            <a:lvl3pPr>
              <a:defRPr sz="1400">
                <a:latin typeface="Century Gothic" panose="020B0502020202020204" pitchFamily="34" charset="0"/>
              </a:defRPr>
            </a:lvl3pPr>
            <a:lvl4pPr>
              <a:defRPr sz="1200">
                <a:latin typeface="Century Gothic" panose="020B0502020202020204" pitchFamily="34" charset="0"/>
              </a:defRPr>
            </a:lvl4pPr>
            <a:lvl5pPr>
              <a:defRPr sz="12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5" y="1740367"/>
            <a:ext cx="4276567" cy="625797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5" y="2441236"/>
            <a:ext cx="4276567" cy="4175866"/>
          </a:xfrm>
        </p:spPr>
        <p:txBody>
          <a:bodyPr>
            <a:normAutofit/>
          </a:bodyPr>
          <a:lstStyle>
            <a:lvl1pPr>
              <a:defRPr sz="1800">
                <a:latin typeface="Century Gothic" panose="020B0502020202020204" pitchFamily="34" charset="0"/>
              </a:defRPr>
            </a:lvl1pPr>
            <a:lvl2pPr>
              <a:defRPr sz="1600">
                <a:latin typeface="Century Gothic" panose="020B0502020202020204" pitchFamily="34" charset="0"/>
              </a:defRPr>
            </a:lvl2pPr>
            <a:lvl3pPr>
              <a:defRPr sz="1400">
                <a:latin typeface="Century Gothic" panose="020B0502020202020204" pitchFamily="34" charset="0"/>
              </a:defRPr>
            </a:lvl3pPr>
            <a:lvl4pPr>
              <a:defRPr sz="1200">
                <a:latin typeface="Century Gothic" panose="020B0502020202020204" pitchFamily="34" charset="0"/>
              </a:defRPr>
            </a:lvl4pPr>
            <a:lvl5pPr>
              <a:defRPr sz="12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BF96058-CF1F-844A-A0D0-7EA6AA2944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12386" y="7513622"/>
            <a:ext cx="533310" cy="25877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9E438D-A3F5-4D15-9BAA-DF9C208D63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210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62" y="352476"/>
            <a:ext cx="10044038" cy="514247"/>
          </a:xfrm>
        </p:spPr>
        <p:txBody>
          <a:bodyPr vert="horz" lIns="91440" tIns="18288" rIns="91440" bIns="18288" rtlCol="0" anchor="ctr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1724414"/>
            <a:ext cx="4253865" cy="49315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724414"/>
            <a:ext cx="4253865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56E5B50-E159-9109-A2D2-6F477ECAD0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12386" y="7513622"/>
            <a:ext cx="533310" cy="25877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9E438D-A3F5-4D15-9BAA-DF9C208D63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105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BD4A07DF-2877-E954-B414-CDA1A786728A}"/>
              </a:ext>
            </a:extLst>
          </p:cNvPr>
          <p:cNvSpPr/>
          <p:nvPr userDrawn="1"/>
        </p:nvSpPr>
        <p:spPr>
          <a:xfrm>
            <a:off x="0" y="1040901"/>
            <a:ext cx="10058400" cy="632964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D8D3BA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 defTabSz="914247" fontAlgn="base">
              <a:spcBef>
                <a:spcPct val="0"/>
              </a:spcBef>
              <a:spcAft>
                <a:spcPct val="0"/>
              </a:spcAft>
            </a:pPr>
            <a:endParaRPr lang="en-US" sz="2400" kern="0" noProof="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BAE8DCB-1840-2B25-7998-03689932F55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7447367"/>
            <a:ext cx="10058400" cy="3310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1"/>
            <a:ext cx="10058400" cy="104054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984" y="357703"/>
            <a:ext cx="8000432" cy="514247"/>
          </a:xfrm>
          <a:prstGeom prst="rect">
            <a:avLst/>
          </a:prstGeom>
        </p:spPr>
        <p:txBody>
          <a:bodyPr vert="horz" lIns="91440" tIns="18288" rIns="91440" bIns="18288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3250642" y="7582163"/>
            <a:ext cx="3557116" cy="123111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800" spc="150" dirty="0">
                <a:solidFill>
                  <a:schemeClr val="bg1"/>
                </a:solidFill>
                <a:latin typeface="Arial Narrow" panose="020B0606020202030204" pitchFamily="34" charset="0"/>
              </a:rPr>
              <a:t>APPROVED FOR PUBLIC RELEASE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3981485" y="36312"/>
            <a:ext cx="211468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spc="150" dirty="0">
                <a:solidFill>
                  <a:schemeClr val="bg1"/>
                </a:solidFill>
                <a:latin typeface="Arial Narrow" panose="020B0606020202030204" pitchFamily="34" charset="0"/>
              </a:rPr>
              <a:t>APPROVED FOR PUBLIC RELEASE</a:t>
            </a:r>
            <a:endParaRPr lang="en-US" sz="800" b="1" spc="150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424" y="1739789"/>
            <a:ext cx="8809552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1034549"/>
            <a:ext cx="10058399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C6D1BA2-8111-F78A-1A34-598ACC2A9925}"/>
              </a:ext>
            </a:extLst>
          </p:cNvPr>
          <p:cNvGrpSpPr/>
          <p:nvPr userDrawn="1"/>
        </p:nvGrpSpPr>
        <p:grpSpPr>
          <a:xfrm>
            <a:off x="119383" y="88154"/>
            <a:ext cx="9819634" cy="1029566"/>
            <a:chOff x="128639" y="88154"/>
            <a:chExt cx="9819634" cy="1029566"/>
          </a:xfrm>
        </p:grpSpPr>
        <p:pic>
          <p:nvPicPr>
            <p:cNvPr id="12" name="Picture 11" descr="Logo, company name&#10;&#10;Description automatically generated">
              <a:extLst>
                <a:ext uri="{FF2B5EF4-FFF2-40B4-BE49-F238E27FC236}">
                  <a16:creationId xmlns:a16="http://schemas.microsoft.com/office/drawing/2014/main" id="{F8ECF1A3-540B-600C-9CD4-5D80A2AFA9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128639" y="95572"/>
              <a:ext cx="909600" cy="1014699"/>
            </a:xfrm>
            <a:prstGeom prst="rect">
              <a:avLst/>
            </a:prstGeom>
          </p:spPr>
        </p:pic>
        <p:pic>
          <p:nvPicPr>
            <p:cNvPr id="20" name="Picture 19" descr="Logo&#10;&#10;Description automatically generated">
              <a:extLst>
                <a:ext uri="{FF2B5EF4-FFF2-40B4-BE49-F238E27FC236}">
                  <a16:creationId xmlns:a16="http://schemas.microsoft.com/office/drawing/2014/main" id="{9AA45C85-E016-F73C-957A-B1F72CB48F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9038673" y="88154"/>
              <a:ext cx="909600" cy="1029566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0CA7FDE-454D-EC69-AC3A-9810E907ACA2}"/>
              </a:ext>
            </a:extLst>
          </p:cNvPr>
          <p:cNvSpPr/>
          <p:nvPr userDrawn="1"/>
        </p:nvSpPr>
        <p:spPr>
          <a:xfrm>
            <a:off x="0" y="7370547"/>
            <a:ext cx="10058400" cy="1452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>
                <a:solidFill>
                  <a:prstClr val="white"/>
                </a:solidFill>
              </a:rPr>
              <a:t>USE OR DISCLOSURE OF DATA CONTAINED ON THIS PAGE IS SUBJECT TO RESTRICTIONS ON TITLE PAGE</a:t>
            </a:r>
          </a:p>
        </p:txBody>
      </p:sp>
      <p:sp>
        <p:nvSpPr>
          <p:cNvPr id="8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9412386" y="7513622"/>
            <a:ext cx="533310" cy="25877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9E438D-A3F5-4D15-9BAA-DF9C208D63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360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9" r:id="rId2"/>
    <p:sldLayoutId id="2147483720" r:id="rId3"/>
    <p:sldLayoutId id="2147483721" r:id="rId4"/>
    <p:sldLayoutId id="2147483722" r:id="rId5"/>
    <p:sldLayoutId id="2147483723" r:id="rId6"/>
  </p:sldLayoutIdLst>
  <p:hf hdr="0" ft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32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400" b="1" kern="1200">
          <a:solidFill>
            <a:schemeClr val="tx1"/>
          </a:solidFill>
          <a:effectLst/>
          <a:latin typeface="Century Gothic" panose="020B0502020202020204" pitchFamily="34" charset="0"/>
          <a:ea typeface="+mn-ea"/>
          <a:cs typeface="+mn-cs"/>
        </a:defRPr>
      </a:lvl1pPr>
      <a:lvl2pPr marL="627063" indent="-16986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-"/>
        <a:defRPr sz="2000" b="0" kern="1200">
          <a:solidFill>
            <a:schemeClr val="tx1"/>
          </a:solidFill>
          <a:effectLst/>
          <a:latin typeface="Century Gothic" panose="020B0502020202020204" pitchFamily="34" charset="0"/>
          <a:ea typeface="+mn-ea"/>
          <a:cs typeface="Arial" panose="020B0604020202020204" pitchFamily="34" charset="0"/>
        </a:defRPr>
      </a:lvl2pPr>
      <a:lvl3pPr marL="1089025" indent="-1746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b="0" kern="1200">
          <a:solidFill>
            <a:schemeClr val="tx1"/>
          </a:solidFill>
          <a:effectLst/>
          <a:latin typeface="Century Gothic" panose="020B0502020202020204" pitchFamily="34" charset="0"/>
          <a:ea typeface="+mn-ea"/>
          <a:cs typeface="Arial" panose="020B0604020202020204" pitchFamily="34" charset="0"/>
        </a:defRPr>
      </a:lvl3pPr>
      <a:lvl4pPr marL="1541463" indent="-16986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-"/>
        <a:defRPr sz="1600" b="0" kern="1200">
          <a:solidFill>
            <a:schemeClr val="tx1"/>
          </a:solidFill>
          <a:effectLst/>
          <a:latin typeface="Century Gothic" panose="020B0502020202020204" pitchFamily="34" charset="0"/>
          <a:ea typeface="+mn-ea"/>
          <a:cs typeface="Arial" panose="020B0604020202020204" pitchFamily="34" charset="0"/>
        </a:defRPr>
      </a:lvl4pPr>
      <a:lvl5pPr marL="2003425" indent="-1746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b="0" kern="1200">
          <a:solidFill>
            <a:schemeClr val="tx1"/>
          </a:solidFill>
          <a:effectLst/>
          <a:latin typeface="Century Gothic" panose="020B0502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48" userDrawn="1">
          <p15:clr>
            <a:srgbClr val="F26B43"/>
          </p15:clr>
        </p15:guide>
        <p15:guide id="2" pos="3168" userDrawn="1">
          <p15:clr>
            <a:srgbClr val="F26B43"/>
          </p15:clr>
        </p15:guide>
        <p15:guide id="3" orient="horz" pos="3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6.png"/><Relationship Id="rId18" Type="http://schemas.openxmlformats.org/officeDocument/2006/relationships/image" Target="../media/image52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4.png"/><Relationship Id="rId17" Type="http://schemas.openxmlformats.org/officeDocument/2006/relationships/image" Target="../media/image40.png"/><Relationship Id="rId2" Type="http://schemas.openxmlformats.org/officeDocument/2006/relationships/image" Target="../media/image54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51.png"/><Relationship Id="rId5" Type="http://schemas.openxmlformats.org/officeDocument/2006/relationships/image" Target="../media/image43.png"/><Relationship Id="rId15" Type="http://schemas.openxmlformats.org/officeDocument/2006/relationships/image" Target="../media/image37.png"/><Relationship Id="rId10" Type="http://schemas.openxmlformats.org/officeDocument/2006/relationships/image" Target="../media/image50.png"/><Relationship Id="rId19" Type="http://schemas.openxmlformats.org/officeDocument/2006/relationships/image" Target="../media/image53.png"/><Relationship Id="rId4" Type="http://schemas.openxmlformats.org/officeDocument/2006/relationships/image" Target="../media/image42.png"/><Relationship Id="rId9" Type="http://schemas.openxmlformats.org/officeDocument/2006/relationships/image" Target="../media/image49.png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jpe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35.PNG"/><Relationship Id="rId21" Type="http://schemas.openxmlformats.org/officeDocument/2006/relationships/image" Target="../media/image53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image" Target="../media/image34.PNG"/><Relationship Id="rId16" Type="http://schemas.openxmlformats.org/officeDocument/2006/relationships/image" Target="../media/image48.jpe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25" y="3628312"/>
            <a:ext cx="9280613" cy="1420813"/>
          </a:xfrm>
        </p:spPr>
        <p:txBody>
          <a:bodyPr/>
          <a:lstStyle/>
          <a:p>
            <a:r>
              <a:rPr lang="en-US" sz="4400" dirty="0"/>
              <a:t>Space and Missile Defense</a:t>
            </a:r>
            <a:br>
              <a:rPr lang="en-US" sz="4400" dirty="0"/>
            </a:br>
            <a:r>
              <a:rPr lang="en-US" sz="4400" dirty="0"/>
              <a:t>Symposium 2023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306" y="5326884"/>
            <a:ext cx="9195032" cy="842962"/>
          </a:xfrm>
        </p:spPr>
        <p:txBody>
          <a:bodyPr anchor="ctr">
            <a:noAutofit/>
          </a:bodyPr>
          <a:lstStyle/>
          <a:p>
            <a:pPr>
              <a:spcAft>
                <a:spcPts val="0"/>
              </a:spcAft>
            </a:pPr>
            <a:r>
              <a:rPr lang="en-US" sz="2400" b="1" dirty="0"/>
              <a:t>LTG Robert A. Rasch, Jr.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</a:rPr>
              <a:t>U.S. Army</a:t>
            </a:r>
          </a:p>
          <a:p>
            <a:pPr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</a:rPr>
              <a:t>Director of Hypersonics, Directed Energy, Space and Rapid Acquisition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92856" y="7300038"/>
            <a:ext cx="113848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 defTabSz="1005840">
              <a:defRPr/>
            </a:pPr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VERSION:  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D03793-AC06-900B-291B-9BD5DF24090A}"/>
              </a:ext>
            </a:extLst>
          </p:cNvPr>
          <p:cNvSpPr/>
          <p:nvPr/>
        </p:nvSpPr>
        <p:spPr>
          <a:xfrm>
            <a:off x="6025414" y="6550276"/>
            <a:ext cx="3405924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>
              <a:spcAft>
                <a:spcPts val="300"/>
              </a:spcAft>
            </a:pPr>
            <a:r>
              <a:rPr lang="en-US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9 August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66CF8A-B7E3-F558-4F46-D68147B62778}"/>
              </a:ext>
            </a:extLst>
          </p:cNvPr>
          <p:cNvSpPr txBox="1"/>
          <p:nvPr/>
        </p:nvSpPr>
        <p:spPr>
          <a:xfrm>
            <a:off x="150725" y="6715761"/>
            <a:ext cx="5306492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DISTRIBUTION STATEMENT F. Further dissemination only as directed by RCCTO Public Affairs Office usarmy.pentagon.hqda-rccto.mbx.external-affairs-office@army.mil  (8/3/2023) or higher DoD authority. </a:t>
            </a:r>
          </a:p>
        </p:txBody>
      </p:sp>
    </p:spTree>
    <p:extLst>
      <p:ext uri="{BB962C8B-B14F-4D97-AF65-F5344CB8AC3E}">
        <p14:creationId xmlns:p14="http://schemas.microsoft.com/office/powerpoint/2010/main" val="1222934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picture containing black, dark, porcelain&#10;&#10;Description automatically generated">
            <a:extLst>
              <a:ext uri="{FF2B5EF4-FFF2-40B4-BE49-F238E27FC236}">
                <a16:creationId xmlns:a16="http://schemas.microsoft.com/office/drawing/2014/main" id="{BB2CF042-22ED-0EE4-81EF-3ECE391AED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5" t="6008" r="5335" b="6008"/>
          <a:stretch/>
        </p:blipFill>
        <p:spPr>
          <a:xfrm>
            <a:off x="3733800" y="1456620"/>
            <a:ext cx="5581650" cy="54976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DD493B-4203-7C95-FE8F-BD956159A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IAMDoG</a:t>
            </a:r>
            <a:r>
              <a:rPr lang="en-US" dirty="0"/>
              <a:t> Joint Program Office Mission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F129D6-9524-C395-6E8E-61AEFCC8E8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514692" y="7511203"/>
            <a:ext cx="438712" cy="212878"/>
          </a:xfrm>
        </p:spPr>
        <p:txBody>
          <a:bodyPr/>
          <a:lstStyle/>
          <a:p>
            <a:fld id="{099E438D-A3F5-4D15-9BAA-DF9C208D636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64F2FBA-ABC6-5B2D-E1CE-E593F7382D7E}"/>
              </a:ext>
            </a:extLst>
          </p:cNvPr>
          <p:cNvSpPr>
            <a:spLocks/>
          </p:cNvSpPr>
          <p:nvPr/>
        </p:nvSpPr>
        <p:spPr bwMode="auto">
          <a:xfrm>
            <a:off x="4824950" y="2204366"/>
            <a:ext cx="3399350" cy="4197422"/>
          </a:xfrm>
          <a:custGeom>
            <a:avLst/>
            <a:gdLst>
              <a:gd name="T0" fmla="*/ 259521 w 309927"/>
              <a:gd name="T1" fmla="*/ 32877 h 383207"/>
              <a:gd name="T2" fmla="*/ 270791 w 309927"/>
              <a:gd name="T3" fmla="*/ 47286 h 383207"/>
              <a:gd name="T4" fmla="*/ 302443 w 309927"/>
              <a:gd name="T5" fmla="*/ 50840 h 383207"/>
              <a:gd name="T6" fmla="*/ 303369 w 309927"/>
              <a:gd name="T7" fmla="*/ 71052 h 383207"/>
              <a:gd name="T8" fmla="*/ 292632 w 309927"/>
              <a:gd name="T9" fmla="*/ 96965 h 383207"/>
              <a:gd name="T10" fmla="*/ 277962 w 309927"/>
              <a:gd name="T11" fmla="*/ 125525 h 383207"/>
              <a:gd name="T12" fmla="*/ 250272 w 309927"/>
              <a:gd name="T13" fmla="*/ 137405 h 383207"/>
              <a:gd name="T14" fmla="*/ 230244 w 309927"/>
              <a:gd name="T15" fmla="*/ 156551 h 383207"/>
              <a:gd name="T16" fmla="*/ 216445 w 309927"/>
              <a:gd name="T17" fmla="*/ 173067 h 383207"/>
              <a:gd name="T18" fmla="*/ 197057 w 309927"/>
              <a:gd name="T19" fmla="*/ 187957 h 383207"/>
              <a:gd name="T20" fmla="*/ 180928 w 309927"/>
              <a:gd name="T21" fmla="*/ 198680 h 383207"/>
              <a:gd name="T22" fmla="*/ 171912 w 309927"/>
              <a:gd name="T23" fmla="*/ 211571 h 383207"/>
              <a:gd name="T24" fmla="*/ 154513 w 309927"/>
              <a:gd name="T25" fmla="*/ 214264 h 383207"/>
              <a:gd name="T26" fmla="*/ 148622 w 309927"/>
              <a:gd name="T27" fmla="*/ 232906 h 383207"/>
              <a:gd name="T28" fmla="*/ 140822 w 309927"/>
              <a:gd name="T29" fmla="*/ 242281 h 383207"/>
              <a:gd name="T30" fmla="*/ 140860 w 309927"/>
              <a:gd name="T31" fmla="*/ 257618 h 383207"/>
              <a:gd name="T32" fmla="*/ 138869 w 309927"/>
              <a:gd name="T33" fmla="*/ 271940 h 383207"/>
              <a:gd name="T34" fmla="*/ 140249 w 309927"/>
              <a:gd name="T35" fmla="*/ 292070 h 383207"/>
              <a:gd name="T36" fmla="*/ 130619 w 309927"/>
              <a:gd name="T37" fmla="*/ 295550 h 383207"/>
              <a:gd name="T38" fmla="*/ 138509 w 309927"/>
              <a:gd name="T39" fmla="*/ 304070 h 383207"/>
              <a:gd name="T40" fmla="*/ 139765 w 309927"/>
              <a:gd name="T41" fmla="*/ 318305 h 383207"/>
              <a:gd name="T42" fmla="*/ 138331 w 309927"/>
              <a:gd name="T43" fmla="*/ 331780 h 383207"/>
              <a:gd name="T44" fmla="*/ 132726 w 309927"/>
              <a:gd name="T45" fmla="*/ 340929 h 383207"/>
              <a:gd name="T46" fmla="*/ 128709 w 309927"/>
              <a:gd name="T47" fmla="*/ 348921 h 383207"/>
              <a:gd name="T48" fmla="*/ 123037 w 309927"/>
              <a:gd name="T49" fmla="*/ 354590 h 383207"/>
              <a:gd name="T50" fmla="*/ 117202 w 309927"/>
              <a:gd name="T51" fmla="*/ 354073 h 383207"/>
              <a:gd name="T52" fmla="*/ 119872 w 309927"/>
              <a:gd name="T53" fmla="*/ 357748 h 383207"/>
              <a:gd name="T54" fmla="*/ 110039 w 309927"/>
              <a:gd name="T55" fmla="*/ 363260 h 383207"/>
              <a:gd name="T56" fmla="*/ 109049 w 309927"/>
              <a:gd name="T57" fmla="*/ 367310 h 383207"/>
              <a:gd name="T58" fmla="*/ 100322 w 309927"/>
              <a:gd name="T59" fmla="*/ 378293 h 383207"/>
              <a:gd name="T60" fmla="*/ 89147 w 309927"/>
              <a:gd name="T61" fmla="*/ 378406 h 383207"/>
              <a:gd name="T62" fmla="*/ 65489 w 309927"/>
              <a:gd name="T63" fmla="*/ 378545 h 383207"/>
              <a:gd name="T64" fmla="*/ 51269 w 309927"/>
              <a:gd name="T65" fmla="*/ 371750 h 383207"/>
              <a:gd name="T66" fmla="*/ 40483 w 309927"/>
              <a:gd name="T67" fmla="*/ 351604 h 383207"/>
              <a:gd name="T68" fmla="*/ 39047 w 309927"/>
              <a:gd name="T69" fmla="*/ 332881 h 383207"/>
              <a:gd name="T70" fmla="*/ 34510 w 309927"/>
              <a:gd name="T71" fmla="*/ 319006 h 383207"/>
              <a:gd name="T72" fmla="*/ 22772 w 309927"/>
              <a:gd name="T73" fmla="*/ 298081 h 383207"/>
              <a:gd name="T74" fmla="*/ 21945 w 309927"/>
              <a:gd name="T75" fmla="*/ 286477 h 383207"/>
              <a:gd name="T76" fmla="*/ 31730 w 309927"/>
              <a:gd name="T77" fmla="*/ 255785 h 383207"/>
              <a:gd name="T78" fmla="*/ 28333 w 309927"/>
              <a:gd name="T79" fmla="*/ 224224 h 383207"/>
              <a:gd name="T80" fmla="*/ 2600 w 309927"/>
              <a:gd name="T81" fmla="*/ 194221 h 383207"/>
              <a:gd name="T82" fmla="*/ 29840 w 309927"/>
              <a:gd name="T83" fmla="*/ 200036 h 383207"/>
              <a:gd name="T84" fmla="*/ 48325 w 309927"/>
              <a:gd name="T85" fmla="*/ 217096 h 383207"/>
              <a:gd name="T86" fmla="*/ 46715 w 309927"/>
              <a:gd name="T87" fmla="*/ 195911 h 383207"/>
              <a:gd name="T88" fmla="*/ 43261 w 309927"/>
              <a:gd name="T89" fmla="*/ 187957 h 383207"/>
              <a:gd name="T90" fmla="*/ 56198 w 309927"/>
              <a:gd name="T91" fmla="*/ 178722 h 383207"/>
              <a:gd name="T92" fmla="*/ 40214 w 309927"/>
              <a:gd name="T93" fmla="*/ 176707 h 383207"/>
              <a:gd name="T94" fmla="*/ 62620 w 309927"/>
              <a:gd name="T95" fmla="*/ 176426 h 383207"/>
              <a:gd name="T96" fmla="*/ 80860 w 309927"/>
              <a:gd name="T97" fmla="*/ 172231 h 383207"/>
              <a:gd name="T98" fmla="*/ 91510 w 309927"/>
              <a:gd name="T99" fmla="*/ 168031 h 383207"/>
              <a:gd name="T100" fmla="*/ 117042 w 309927"/>
              <a:gd name="T101" fmla="*/ 165785 h 383207"/>
              <a:gd name="T102" fmla="*/ 143485 w 309927"/>
              <a:gd name="T103" fmla="*/ 153554 h 383207"/>
              <a:gd name="T104" fmla="*/ 146011 w 309927"/>
              <a:gd name="T105" fmla="*/ 139020 h 383207"/>
              <a:gd name="T106" fmla="*/ 172775 w 309927"/>
              <a:gd name="T107" fmla="*/ 125802 h 383207"/>
              <a:gd name="T108" fmla="*/ 173713 w 309927"/>
              <a:gd name="T109" fmla="*/ 105598 h 383207"/>
              <a:gd name="T110" fmla="*/ 185128 w 309927"/>
              <a:gd name="T111" fmla="*/ 86211 h 383207"/>
              <a:gd name="T112" fmla="*/ 196696 w 309927"/>
              <a:gd name="T113" fmla="*/ 71732 h 383207"/>
              <a:gd name="T114" fmla="*/ 201046 w 309927"/>
              <a:gd name="T115" fmla="*/ 56244 h 383207"/>
              <a:gd name="T116" fmla="*/ 200259 w 309927"/>
              <a:gd name="T117" fmla="*/ 33557 h 383207"/>
              <a:gd name="T118" fmla="*/ 212896 w 309927"/>
              <a:gd name="T119" fmla="*/ 8507 h 383207"/>
              <a:gd name="T120" fmla="*/ 229433 w 309927"/>
              <a:gd name="T121" fmla="*/ 1045 h 383207"/>
              <a:gd name="T122" fmla="*/ 238228 w 309927"/>
              <a:gd name="T123" fmla="*/ 7071 h 383207"/>
              <a:gd name="T124" fmla="*/ 246328 w 309927"/>
              <a:gd name="T125" fmla="*/ 17031 h 383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9927" h="383207">
                <a:moveTo>
                  <a:pt x="247023" y="17814"/>
                </a:moveTo>
                <a:cubicBezTo>
                  <a:pt x="247895" y="18895"/>
                  <a:pt x="249873" y="22190"/>
                  <a:pt x="250959" y="22982"/>
                </a:cubicBezTo>
                <a:cubicBezTo>
                  <a:pt x="250986" y="23002"/>
                  <a:pt x="251556" y="23428"/>
                  <a:pt x="251559" y="23432"/>
                </a:cubicBezTo>
                <a:cubicBezTo>
                  <a:pt x="252031" y="24184"/>
                  <a:pt x="253302" y="25767"/>
                  <a:pt x="253584" y="26357"/>
                </a:cubicBezTo>
                <a:cubicBezTo>
                  <a:pt x="253669" y="26535"/>
                  <a:pt x="253413" y="26801"/>
                  <a:pt x="253546" y="27032"/>
                </a:cubicBezTo>
                <a:cubicBezTo>
                  <a:pt x="253751" y="27386"/>
                  <a:pt x="254839" y="27671"/>
                  <a:pt x="255009" y="27857"/>
                </a:cubicBezTo>
                <a:cubicBezTo>
                  <a:pt x="255597" y="28502"/>
                  <a:pt x="256095" y="29325"/>
                  <a:pt x="256621" y="29919"/>
                </a:cubicBezTo>
                <a:cubicBezTo>
                  <a:pt x="256694" y="30002"/>
                  <a:pt x="257135" y="30088"/>
                  <a:pt x="257259" y="30294"/>
                </a:cubicBezTo>
                <a:cubicBezTo>
                  <a:pt x="257461" y="30632"/>
                  <a:pt x="257532" y="31155"/>
                  <a:pt x="257821" y="31457"/>
                </a:cubicBezTo>
                <a:cubicBezTo>
                  <a:pt x="258358" y="32019"/>
                  <a:pt x="258926" y="32274"/>
                  <a:pt x="259521" y="32877"/>
                </a:cubicBezTo>
                <a:cubicBezTo>
                  <a:pt x="259698" y="33170"/>
                  <a:pt x="260671" y="35205"/>
                  <a:pt x="260666" y="35286"/>
                </a:cubicBezTo>
                <a:cubicBezTo>
                  <a:pt x="260561" y="36967"/>
                  <a:pt x="261201" y="36665"/>
                  <a:pt x="261322" y="37395"/>
                </a:cubicBezTo>
                <a:cubicBezTo>
                  <a:pt x="261369" y="37682"/>
                  <a:pt x="261293" y="38120"/>
                  <a:pt x="261322" y="38427"/>
                </a:cubicBezTo>
                <a:cubicBezTo>
                  <a:pt x="261366" y="38894"/>
                  <a:pt x="261852" y="39085"/>
                  <a:pt x="262119" y="39317"/>
                </a:cubicBezTo>
                <a:cubicBezTo>
                  <a:pt x="262261" y="39441"/>
                  <a:pt x="262205" y="39616"/>
                  <a:pt x="262213" y="39786"/>
                </a:cubicBezTo>
                <a:cubicBezTo>
                  <a:pt x="262250" y="40570"/>
                  <a:pt x="262264" y="41610"/>
                  <a:pt x="262166" y="42364"/>
                </a:cubicBezTo>
                <a:cubicBezTo>
                  <a:pt x="262131" y="42635"/>
                  <a:pt x="262411" y="42774"/>
                  <a:pt x="262588" y="42927"/>
                </a:cubicBezTo>
                <a:cubicBezTo>
                  <a:pt x="262588" y="43280"/>
                  <a:pt x="262507" y="44866"/>
                  <a:pt x="262729" y="44989"/>
                </a:cubicBezTo>
                <a:cubicBezTo>
                  <a:pt x="264309" y="45865"/>
                  <a:pt x="266940" y="45918"/>
                  <a:pt x="268635" y="46348"/>
                </a:cubicBezTo>
                <a:cubicBezTo>
                  <a:pt x="269494" y="46566"/>
                  <a:pt x="270001" y="46986"/>
                  <a:pt x="270791" y="47286"/>
                </a:cubicBezTo>
                <a:cubicBezTo>
                  <a:pt x="270816" y="47296"/>
                  <a:pt x="270896" y="47281"/>
                  <a:pt x="270932" y="47286"/>
                </a:cubicBezTo>
                <a:cubicBezTo>
                  <a:pt x="271318" y="47337"/>
                  <a:pt x="272988" y="47479"/>
                  <a:pt x="273229" y="47614"/>
                </a:cubicBezTo>
                <a:cubicBezTo>
                  <a:pt x="274918" y="48560"/>
                  <a:pt x="277275" y="49190"/>
                  <a:pt x="279229" y="49817"/>
                </a:cubicBezTo>
                <a:cubicBezTo>
                  <a:pt x="279574" y="49928"/>
                  <a:pt x="280517" y="49725"/>
                  <a:pt x="280963" y="49864"/>
                </a:cubicBezTo>
                <a:cubicBezTo>
                  <a:pt x="283056" y="50517"/>
                  <a:pt x="283848" y="50800"/>
                  <a:pt x="286119" y="50895"/>
                </a:cubicBezTo>
                <a:cubicBezTo>
                  <a:pt x="286604" y="50915"/>
                  <a:pt x="288514" y="49545"/>
                  <a:pt x="288791" y="49208"/>
                </a:cubicBezTo>
                <a:cubicBezTo>
                  <a:pt x="290487" y="49200"/>
                  <a:pt x="290214" y="49869"/>
                  <a:pt x="291135" y="50567"/>
                </a:cubicBezTo>
                <a:cubicBezTo>
                  <a:pt x="291170" y="50594"/>
                  <a:pt x="291213" y="50521"/>
                  <a:pt x="291322" y="50614"/>
                </a:cubicBezTo>
                <a:cubicBezTo>
                  <a:pt x="291708" y="50943"/>
                  <a:pt x="294089" y="50643"/>
                  <a:pt x="294604" y="50473"/>
                </a:cubicBezTo>
                <a:cubicBezTo>
                  <a:pt x="294627" y="50465"/>
                  <a:pt x="301901" y="50752"/>
                  <a:pt x="302443" y="50840"/>
                </a:cubicBezTo>
                <a:cubicBezTo>
                  <a:pt x="304021" y="51045"/>
                  <a:pt x="305983" y="51173"/>
                  <a:pt x="307494" y="50989"/>
                </a:cubicBezTo>
                <a:cubicBezTo>
                  <a:pt x="307755" y="50957"/>
                  <a:pt x="308617" y="50696"/>
                  <a:pt x="308807" y="50895"/>
                </a:cubicBezTo>
                <a:cubicBezTo>
                  <a:pt x="309064" y="51165"/>
                  <a:pt x="308860" y="51787"/>
                  <a:pt x="308947" y="52114"/>
                </a:cubicBezTo>
                <a:cubicBezTo>
                  <a:pt x="309140" y="52835"/>
                  <a:pt x="309623" y="53171"/>
                  <a:pt x="309697" y="53520"/>
                </a:cubicBezTo>
                <a:cubicBezTo>
                  <a:pt x="309927" y="54602"/>
                  <a:pt x="308811" y="56840"/>
                  <a:pt x="308338" y="57552"/>
                </a:cubicBezTo>
                <a:cubicBezTo>
                  <a:pt x="307760" y="58422"/>
                  <a:pt x="307419" y="58020"/>
                  <a:pt x="306979" y="59145"/>
                </a:cubicBezTo>
                <a:cubicBezTo>
                  <a:pt x="305043" y="59586"/>
                  <a:pt x="305487" y="61701"/>
                  <a:pt x="305432" y="63036"/>
                </a:cubicBezTo>
                <a:cubicBezTo>
                  <a:pt x="305405" y="63683"/>
                  <a:pt x="305049" y="64096"/>
                  <a:pt x="304963" y="64677"/>
                </a:cubicBezTo>
                <a:cubicBezTo>
                  <a:pt x="304756" y="66070"/>
                  <a:pt x="304859" y="67156"/>
                  <a:pt x="304447" y="68567"/>
                </a:cubicBezTo>
                <a:cubicBezTo>
                  <a:pt x="304324" y="68987"/>
                  <a:pt x="303362" y="71017"/>
                  <a:pt x="303369" y="71052"/>
                </a:cubicBezTo>
                <a:cubicBezTo>
                  <a:pt x="303274" y="71841"/>
                  <a:pt x="300974" y="76096"/>
                  <a:pt x="300416" y="76536"/>
                </a:cubicBezTo>
                <a:cubicBezTo>
                  <a:pt x="300051" y="76823"/>
                  <a:pt x="299729" y="76828"/>
                  <a:pt x="299432" y="77005"/>
                </a:cubicBezTo>
                <a:cubicBezTo>
                  <a:pt x="299337" y="77061"/>
                  <a:pt x="299266" y="77439"/>
                  <a:pt x="299150" y="77567"/>
                </a:cubicBezTo>
                <a:cubicBezTo>
                  <a:pt x="298565" y="78213"/>
                  <a:pt x="295850" y="79214"/>
                  <a:pt x="295775" y="79302"/>
                </a:cubicBezTo>
                <a:cubicBezTo>
                  <a:pt x="294831" y="80419"/>
                  <a:pt x="294639" y="82170"/>
                  <a:pt x="294510" y="83755"/>
                </a:cubicBezTo>
                <a:cubicBezTo>
                  <a:pt x="294466" y="84295"/>
                  <a:pt x="293863" y="84834"/>
                  <a:pt x="293854" y="85302"/>
                </a:cubicBezTo>
                <a:cubicBezTo>
                  <a:pt x="293822" y="86927"/>
                  <a:pt x="293326" y="88628"/>
                  <a:pt x="293338" y="89802"/>
                </a:cubicBezTo>
                <a:cubicBezTo>
                  <a:pt x="293340" y="89956"/>
                  <a:pt x="293555" y="92633"/>
                  <a:pt x="293572" y="92661"/>
                </a:cubicBezTo>
                <a:cubicBezTo>
                  <a:pt x="294254" y="93773"/>
                  <a:pt x="293978" y="93866"/>
                  <a:pt x="294135" y="95098"/>
                </a:cubicBezTo>
                <a:cubicBezTo>
                  <a:pt x="294005" y="96162"/>
                  <a:pt x="293115" y="96038"/>
                  <a:pt x="292632" y="96965"/>
                </a:cubicBezTo>
                <a:cubicBezTo>
                  <a:pt x="292417" y="97377"/>
                  <a:pt x="291283" y="100002"/>
                  <a:pt x="291192" y="100265"/>
                </a:cubicBezTo>
                <a:cubicBezTo>
                  <a:pt x="291025" y="100748"/>
                  <a:pt x="291188" y="101511"/>
                  <a:pt x="291132" y="101645"/>
                </a:cubicBezTo>
                <a:cubicBezTo>
                  <a:pt x="290811" y="102410"/>
                  <a:pt x="288460" y="103748"/>
                  <a:pt x="287592" y="103985"/>
                </a:cubicBezTo>
                <a:cubicBezTo>
                  <a:pt x="286359" y="106017"/>
                  <a:pt x="287640" y="109914"/>
                  <a:pt x="286992" y="111905"/>
                </a:cubicBezTo>
                <a:cubicBezTo>
                  <a:pt x="286803" y="112486"/>
                  <a:pt x="286032" y="113410"/>
                  <a:pt x="285612" y="114065"/>
                </a:cubicBezTo>
                <a:cubicBezTo>
                  <a:pt x="285308" y="114539"/>
                  <a:pt x="284422" y="114764"/>
                  <a:pt x="283872" y="115565"/>
                </a:cubicBezTo>
                <a:cubicBezTo>
                  <a:pt x="283401" y="116251"/>
                  <a:pt x="283050" y="121685"/>
                  <a:pt x="282372" y="122105"/>
                </a:cubicBezTo>
                <a:cubicBezTo>
                  <a:pt x="281875" y="122413"/>
                  <a:pt x="281321" y="122307"/>
                  <a:pt x="280872" y="122825"/>
                </a:cubicBezTo>
                <a:cubicBezTo>
                  <a:pt x="280567" y="123177"/>
                  <a:pt x="280486" y="124308"/>
                  <a:pt x="280092" y="124865"/>
                </a:cubicBezTo>
                <a:cubicBezTo>
                  <a:pt x="279370" y="124826"/>
                  <a:pt x="278102" y="124826"/>
                  <a:pt x="277962" y="125525"/>
                </a:cubicBezTo>
                <a:cubicBezTo>
                  <a:pt x="277414" y="125269"/>
                  <a:pt x="276782" y="125506"/>
                  <a:pt x="276192" y="125345"/>
                </a:cubicBezTo>
                <a:cubicBezTo>
                  <a:pt x="276009" y="126011"/>
                  <a:pt x="274957" y="125637"/>
                  <a:pt x="274872" y="126185"/>
                </a:cubicBezTo>
                <a:cubicBezTo>
                  <a:pt x="273823" y="126205"/>
                  <a:pt x="270143" y="127306"/>
                  <a:pt x="269592" y="128105"/>
                </a:cubicBezTo>
                <a:cubicBezTo>
                  <a:pt x="268901" y="128124"/>
                  <a:pt x="268168" y="128020"/>
                  <a:pt x="267492" y="128165"/>
                </a:cubicBezTo>
                <a:cubicBezTo>
                  <a:pt x="266129" y="128458"/>
                  <a:pt x="264686" y="129046"/>
                  <a:pt x="263158" y="129495"/>
                </a:cubicBezTo>
                <a:cubicBezTo>
                  <a:pt x="260775" y="130597"/>
                  <a:pt x="260880" y="130954"/>
                  <a:pt x="259152" y="132065"/>
                </a:cubicBezTo>
                <a:cubicBezTo>
                  <a:pt x="258370" y="132568"/>
                  <a:pt x="257501" y="132601"/>
                  <a:pt x="256812" y="132965"/>
                </a:cubicBezTo>
                <a:cubicBezTo>
                  <a:pt x="256056" y="133365"/>
                  <a:pt x="256041" y="134749"/>
                  <a:pt x="255672" y="135185"/>
                </a:cubicBezTo>
                <a:cubicBezTo>
                  <a:pt x="255044" y="135926"/>
                  <a:pt x="254328" y="136739"/>
                  <a:pt x="253632" y="137345"/>
                </a:cubicBezTo>
                <a:cubicBezTo>
                  <a:pt x="253326" y="137611"/>
                  <a:pt x="250713" y="137485"/>
                  <a:pt x="250272" y="137405"/>
                </a:cubicBezTo>
                <a:cubicBezTo>
                  <a:pt x="249966" y="137586"/>
                  <a:pt x="250338" y="140973"/>
                  <a:pt x="250272" y="141545"/>
                </a:cubicBezTo>
                <a:cubicBezTo>
                  <a:pt x="250006" y="142028"/>
                  <a:pt x="249136" y="145265"/>
                  <a:pt x="249672" y="145625"/>
                </a:cubicBezTo>
                <a:cubicBezTo>
                  <a:pt x="249963" y="145821"/>
                  <a:pt x="250365" y="145827"/>
                  <a:pt x="250332" y="146225"/>
                </a:cubicBezTo>
                <a:cubicBezTo>
                  <a:pt x="249232" y="147330"/>
                  <a:pt x="247301" y="148754"/>
                  <a:pt x="245952" y="150125"/>
                </a:cubicBezTo>
                <a:cubicBezTo>
                  <a:pt x="245485" y="150600"/>
                  <a:pt x="245286" y="151337"/>
                  <a:pt x="244872" y="151685"/>
                </a:cubicBezTo>
                <a:cubicBezTo>
                  <a:pt x="243170" y="151819"/>
                  <a:pt x="240546" y="151818"/>
                  <a:pt x="238992" y="152045"/>
                </a:cubicBezTo>
                <a:cubicBezTo>
                  <a:pt x="237473" y="153202"/>
                  <a:pt x="236355" y="152773"/>
                  <a:pt x="234275" y="153153"/>
                </a:cubicBezTo>
                <a:cubicBezTo>
                  <a:pt x="233645" y="153750"/>
                  <a:pt x="233985" y="153937"/>
                  <a:pt x="233010" y="154114"/>
                </a:cubicBezTo>
                <a:cubicBezTo>
                  <a:pt x="232840" y="154955"/>
                  <a:pt x="232164" y="154635"/>
                  <a:pt x="231791" y="155005"/>
                </a:cubicBezTo>
                <a:cubicBezTo>
                  <a:pt x="231717" y="155079"/>
                  <a:pt x="230250" y="156548"/>
                  <a:pt x="230244" y="156551"/>
                </a:cubicBezTo>
                <a:cubicBezTo>
                  <a:pt x="230163" y="156588"/>
                  <a:pt x="229711" y="157762"/>
                  <a:pt x="229698" y="157828"/>
                </a:cubicBezTo>
                <a:cubicBezTo>
                  <a:pt x="229040" y="158601"/>
                  <a:pt x="228610" y="159353"/>
                  <a:pt x="227972" y="160140"/>
                </a:cubicBezTo>
                <a:cubicBezTo>
                  <a:pt x="227751" y="160615"/>
                  <a:pt x="227201" y="161866"/>
                  <a:pt x="226916" y="162129"/>
                </a:cubicBezTo>
                <a:cubicBezTo>
                  <a:pt x="226046" y="162930"/>
                  <a:pt x="224991" y="163870"/>
                  <a:pt x="224057" y="164707"/>
                </a:cubicBezTo>
                <a:cubicBezTo>
                  <a:pt x="223583" y="165132"/>
                  <a:pt x="222664" y="165562"/>
                  <a:pt x="222135" y="165972"/>
                </a:cubicBezTo>
                <a:cubicBezTo>
                  <a:pt x="222049" y="166039"/>
                  <a:pt x="221149" y="166019"/>
                  <a:pt x="220963" y="166019"/>
                </a:cubicBezTo>
                <a:cubicBezTo>
                  <a:pt x="220793" y="166813"/>
                  <a:pt x="220455" y="167134"/>
                  <a:pt x="220119" y="167847"/>
                </a:cubicBezTo>
                <a:cubicBezTo>
                  <a:pt x="220021" y="168055"/>
                  <a:pt x="220057" y="168851"/>
                  <a:pt x="219885" y="169301"/>
                </a:cubicBezTo>
                <a:cubicBezTo>
                  <a:pt x="219637" y="169950"/>
                  <a:pt x="217135" y="171732"/>
                  <a:pt x="216940" y="172258"/>
                </a:cubicBezTo>
                <a:cubicBezTo>
                  <a:pt x="216764" y="172536"/>
                  <a:pt x="216599" y="172806"/>
                  <a:pt x="216445" y="173067"/>
                </a:cubicBezTo>
                <a:cubicBezTo>
                  <a:pt x="216241" y="173265"/>
                  <a:pt x="216368" y="173344"/>
                  <a:pt x="216275" y="173519"/>
                </a:cubicBezTo>
                <a:cubicBezTo>
                  <a:pt x="215861" y="173630"/>
                  <a:pt x="214526" y="174768"/>
                  <a:pt x="214166" y="175113"/>
                </a:cubicBezTo>
                <a:cubicBezTo>
                  <a:pt x="213482" y="175769"/>
                  <a:pt x="212270" y="177682"/>
                  <a:pt x="211447" y="178019"/>
                </a:cubicBezTo>
                <a:cubicBezTo>
                  <a:pt x="211281" y="178087"/>
                  <a:pt x="209257" y="177020"/>
                  <a:pt x="208260" y="177972"/>
                </a:cubicBezTo>
                <a:cubicBezTo>
                  <a:pt x="208043" y="178179"/>
                  <a:pt x="206212" y="179924"/>
                  <a:pt x="205963" y="180035"/>
                </a:cubicBezTo>
                <a:cubicBezTo>
                  <a:pt x="205399" y="180286"/>
                  <a:pt x="204894" y="180664"/>
                  <a:pt x="204510" y="181066"/>
                </a:cubicBezTo>
                <a:cubicBezTo>
                  <a:pt x="204371" y="181212"/>
                  <a:pt x="204074" y="181728"/>
                  <a:pt x="203994" y="181769"/>
                </a:cubicBezTo>
                <a:cubicBezTo>
                  <a:pt x="203746" y="181898"/>
                  <a:pt x="200362" y="184519"/>
                  <a:pt x="200197" y="184722"/>
                </a:cubicBezTo>
                <a:cubicBezTo>
                  <a:pt x="199258" y="185879"/>
                  <a:pt x="199450" y="186705"/>
                  <a:pt x="197666" y="187488"/>
                </a:cubicBezTo>
                <a:cubicBezTo>
                  <a:pt x="197312" y="187643"/>
                  <a:pt x="197259" y="187645"/>
                  <a:pt x="197057" y="187957"/>
                </a:cubicBezTo>
                <a:cubicBezTo>
                  <a:pt x="196984" y="188069"/>
                  <a:pt x="196811" y="188265"/>
                  <a:pt x="196775" y="188379"/>
                </a:cubicBezTo>
                <a:cubicBezTo>
                  <a:pt x="196723" y="188543"/>
                  <a:pt x="196371" y="190038"/>
                  <a:pt x="196354" y="190066"/>
                </a:cubicBezTo>
                <a:cubicBezTo>
                  <a:pt x="196009" y="190628"/>
                  <a:pt x="194946" y="191261"/>
                  <a:pt x="194419" y="191697"/>
                </a:cubicBezTo>
                <a:cubicBezTo>
                  <a:pt x="194043" y="192261"/>
                  <a:pt x="193647" y="192848"/>
                  <a:pt x="193241" y="193438"/>
                </a:cubicBezTo>
                <a:cubicBezTo>
                  <a:pt x="192895" y="193756"/>
                  <a:pt x="191810" y="194133"/>
                  <a:pt x="191278" y="194480"/>
                </a:cubicBezTo>
                <a:cubicBezTo>
                  <a:pt x="190835" y="194770"/>
                  <a:pt x="188837" y="196208"/>
                  <a:pt x="188548" y="196280"/>
                </a:cubicBezTo>
                <a:cubicBezTo>
                  <a:pt x="188288" y="196344"/>
                  <a:pt x="187258" y="196242"/>
                  <a:pt x="187078" y="196340"/>
                </a:cubicBezTo>
                <a:cubicBezTo>
                  <a:pt x="186463" y="196675"/>
                  <a:pt x="185307" y="197433"/>
                  <a:pt x="184588" y="197570"/>
                </a:cubicBezTo>
                <a:cubicBezTo>
                  <a:pt x="183237" y="197828"/>
                  <a:pt x="183110" y="197498"/>
                  <a:pt x="181498" y="198020"/>
                </a:cubicBezTo>
                <a:cubicBezTo>
                  <a:pt x="181246" y="198101"/>
                  <a:pt x="181167" y="198481"/>
                  <a:pt x="180928" y="198680"/>
                </a:cubicBezTo>
                <a:cubicBezTo>
                  <a:pt x="180664" y="198900"/>
                  <a:pt x="179588" y="200317"/>
                  <a:pt x="179368" y="200660"/>
                </a:cubicBezTo>
                <a:cubicBezTo>
                  <a:pt x="179080" y="201108"/>
                  <a:pt x="178213" y="201591"/>
                  <a:pt x="178048" y="201830"/>
                </a:cubicBezTo>
                <a:cubicBezTo>
                  <a:pt x="177660" y="202392"/>
                  <a:pt x="177094" y="202919"/>
                  <a:pt x="176758" y="203480"/>
                </a:cubicBezTo>
                <a:cubicBezTo>
                  <a:pt x="176602" y="203741"/>
                  <a:pt x="176608" y="204022"/>
                  <a:pt x="176518" y="204350"/>
                </a:cubicBezTo>
                <a:cubicBezTo>
                  <a:pt x="176475" y="204505"/>
                  <a:pt x="174879" y="206966"/>
                  <a:pt x="174838" y="206990"/>
                </a:cubicBezTo>
                <a:cubicBezTo>
                  <a:pt x="174673" y="207087"/>
                  <a:pt x="174825" y="207351"/>
                  <a:pt x="174673" y="207455"/>
                </a:cubicBezTo>
                <a:cubicBezTo>
                  <a:pt x="174566" y="207525"/>
                  <a:pt x="174702" y="207672"/>
                  <a:pt x="174547" y="207722"/>
                </a:cubicBezTo>
                <a:cubicBezTo>
                  <a:pt x="174375" y="208237"/>
                  <a:pt x="174202" y="208759"/>
                  <a:pt x="173984" y="209296"/>
                </a:cubicBezTo>
                <a:cubicBezTo>
                  <a:pt x="173720" y="209600"/>
                  <a:pt x="172114" y="211494"/>
                  <a:pt x="172092" y="211504"/>
                </a:cubicBezTo>
                <a:cubicBezTo>
                  <a:pt x="172035" y="211530"/>
                  <a:pt x="171975" y="211552"/>
                  <a:pt x="171912" y="211571"/>
                </a:cubicBezTo>
                <a:cubicBezTo>
                  <a:pt x="171597" y="211676"/>
                  <a:pt x="171089" y="211527"/>
                  <a:pt x="170794" y="211522"/>
                </a:cubicBezTo>
                <a:cubicBezTo>
                  <a:pt x="170530" y="211518"/>
                  <a:pt x="170026" y="211755"/>
                  <a:pt x="169762" y="211803"/>
                </a:cubicBezTo>
                <a:cubicBezTo>
                  <a:pt x="169628" y="211827"/>
                  <a:pt x="169323" y="211768"/>
                  <a:pt x="169219" y="211822"/>
                </a:cubicBezTo>
                <a:cubicBezTo>
                  <a:pt x="169087" y="211890"/>
                  <a:pt x="168899" y="212012"/>
                  <a:pt x="168769" y="212093"/>
                </a:cubicBezTo>
                <a:cubicBezTo>
                  <a:pt x="168610" y="212140"/>
                  <a:pt x="168573" y="212144"/>
                  <a:pt x="168412" y="212216"/>
                </a:cubicBezTo>
                <a:cubicBezTo>
                  <a:pt x="168351" y="212243"/>
                  <a:pt x="165296" y="212322"/>
                  <a:pt x="165075" y="212178"/>
                </a:cubicBezTo>
                <a:cubicBezTo>
                  <a:pt x="164742" y="211961"/>
                  <a:pt x="164138" y="211482"/>
                  <a:pt x="163707" y="211557"/>
                </a:cubicBezTo>
                <a:cubicBezTo>
                  <a:pt x="162731" y="211380"/>
                  <a:pt x="158617" y="212181"/>
                  <a:pt x="157753" y="212584"/>
                </a:cubicBezTo>
                <a:cubicBezTo>
                  <a:pt x="157140" y="212870"/>
                  <a:pt x="156384" y="213460"/>
                  <a:pt x="155833" y="213844"/>
                </a:cubicBezTo>
                <a:cubicBezTo>
                  <a:pt x="155619" y="213994"/>
                  <a:pt x="154939" y="213964"/>
                  <a:pt x="154513" y="214264"/>
                </a:cubicBezTo>
                <a:cubicBezTo>
                  <a:pt x="153835" y="214740"/>
                  <a:pt x="151965" y="216203"/>
                  <a:pt x="151393" y="216484"/>
                </a:cubicBezTo>
                <a:cubicBezTo>
                  <a:pt x="150412" y="216966"/>
                  <a:pt x="150802" y="220414"/>
                  <a:pt x="150893" y="221364"/>
                </a:cubicBezTo>
                <a:cubicBezTo>
                  <a:pt x="151184" y="221630"/>
                  <a:pt x="151638" y="221719"/>
                  <a:pt x="151993" y="221884"/>
                </a:cubicBezTo>
                <a:cubicBezTo>
                  <a:pt x="152338" y="222045"/>
                  <a:pt x="152176" y="222187"/>
                  <a:pt x="152293" y="222364"/>
                </a:cubicBezTo>
                <a:cubicBezTo>
                  <a:pt x="152836" y="223184"/>
                  <a:pt x="156030" y="224956"/>
                  <a:pt x="155676" y="225469"/>
                </a:cubicBezTo>
                <a:cubicBezTo>
                  <a:pt x="155039" y="225648"/>
                  <a:pt x="154960" y="225466"/>
                  <a:pt x="153947" y="225556"/>
                </a:cubicBezTo>
                <a:cubicBezTo>
                  <a:pt x="153826" y="225567"/>
                  <a:pt x="151694" y="227241"/>
                  <a:pt x="151622" y="227393"/>
                </a:cubicBezTo>
                <a:cubicBezTo>
                  <a:pt x="151130" y="228427"/>
                  <a:pt x="150571" y="229965"/>
                  <a:pt x="149897" y="230881"/>
                </a:cubicBezTo>
                <a:cubicBezTo>
                  <a:pt x="149769" y="231055"/>
                  <a:pt x="149337" y="231152"/>
                  <a:pt x="149222" y="231331"/>
                </a:cubicBezTo>
                <a:cubicBezTo>
                  <a:pt x="148932" y="231782"/>
                  <a:pt x="149253" y="232218"/>
                  <a:pt x="148622" y="232906"/>
                </a:cubicBezTo>
                <a:cubicBezTo>
                  <a:pt x="148596" y="232934"/>
                  <a:pt x="148582" y="233044"/>
                  <a:pt x="148510" y="233018"/>
                </a:cubicBezTo>
                <a:cubicBezTo>
                  <a:pt x="148557" y="233270"/>
                  <a:pt x="148410" y="233900"/>
                  <a:pt x="148772" y="233918"/>
                </a:cubicBezTo>
                <a:cubicBezTo>
                  <a:pt x="148607" y="234475"/>
                  <a:pt x="149419" y="234741"/>
                  <a:pt x="149335" y="235531"/>
                </a:cubicBezTo>
                <a:cubicBezTo>
                  <a:pt x="149436" y="235559"/>
                  <a:pt x="149526" y="235669"/>
                  <a:pt x="149610" y="235606"/>
                </a:cubicBezTo>
                <a:cubicBezTo>
                  <a:pt x="149614" y="235903"/>
                  <a:pt x="149797" y="236166"/>
                  <a:pt x="149785" y="236693"/>
                </a:cubicBezTo>
                <a:cubicBezTo>
                  <a:pt x="149771" y="237324"/>
                  <a:pt x="148687" y="237787"/>
                  <a:pt x="148322" y="238043"/>
                </a:cubicBezTo>
                <a:cubicBezTo>
                  <a:pt x="148162" y="238156"/>
                  <a:pt x="148075" y="238543"/>
                  <a:pt x="147985" y="238681"/>
                </a:cubicBezTo>
                <a:cubicBezTo>
                  <a:pt x="147483" y="239450"/>
                  <a:pt x="146688" y="239314"/>
                  <a:pt x="146185" y="239768"/>
                </a:cubicBezTo>
                <a:cubicBezTo>
                  <a:pt x="145147" y="240706"/>
                  <a:pt x="143430" y="241735"/>
                  <a:pt x="142097" y="242206"/>
                </a:cubicBezTo>
                <a:cubicBezTo>
                  <a:pt x="141726" y="242337"/>
                  <a:pt x="141250" y="242353"/>
                  <a:pt x="140822" y="242281"/>
                </a:cubicBezTo>
                <a:cubicBezTo>
                  <a:pt x="140701" y="242563"/>
                  <a:pt x="139266" y="244367"/>
                  <a:pt x="140822" y="244268"/>
                </a:cubicBezTo>
                <a:cubicBezTo>
                  <a:pt x="140925" y="244506"/>
                  <a:pt x="141125" y="246215"/>
                  <a:pt x="141197" y="246331"/>
                </a:cubicBezTo>
                <a:cubicBezTo>
                  <a:pt x="141201" y="246338"/>
                  <a:pt x="142347" y="247446"/>
                  <a:pt x="142360" y="247456"/>
                </a:cubicBezTo>
                <a:cubicBezTo>
                  <a:pt x="142471" y="247537"/>
                  <a:pt x="142541" y="247872"/>
                  <a:pt x="142585" y="247981"/>
                </a:cubicBezTo>
                <a:cubicBezTo>
                  <a:pt x="142585" y="247981"/>
                  <a:pt x="142728" y="248126"/>
                  <a:pt x="142735" y="248131"/>
                </a:cubicBezTo>
                <a:cubicBezTo>
                  <a:pt x="143216" y="248483"/>
                  <a:pt x="144620" y="249340"/>
                  <a:pt x="144497" y="249893"/>
                </a:cubicBezTo>
                <a:cubicBezTo>
                  <a:pt x="144463" y="250047"/>
                  <a:pt x="143216" y="251331"/>
                  <a:pt x="143072" y="251393"/>
                </a:cubicBezTo>
                <a:cubicBezTo>
                  <a:pt x="142754" y="251530"/>
                  <a:pt x="142593" y="251385"/>
                  <a:pt x="142397" y="251618"/>
                </a:cubicBezTo>
                <a:cubicBezTo>
                  <a:pt x="141160" y="253092"/>
                  <a:pt x="142103" y="255370"/>
                  <a:pt x="141797" y="256981"/>
                </a:cubicBezTo>
                <a:cubicBezTo>
                  <a:pt x="141598" y="257173"/>
                  <a:pt x="141230" y="257128"/>
                  <a:pt x="140860" y="257618"/>
                </a:cubicBezTo>
                <a:cubicBezTo>
                  <a:pt x="140917" y="257874"/>
                  <a:pt x="140740" y="258016"/>
                  <a:pt x="140786" y="258217"/>
                </a:cubicBezTo>
                <a:cubicBezTo>
                  <a:pt x="140526" y="258950"/>
                  <a:pt x="140892" y="260078"/>
                  <a:pt x="140759" y="260690"/>
                </a:cubicBezTo>
                <a:cubicBezTo>
                  <a:pt x="140714" y="260762"/>
                  <a:pt x="140643" y="260735"/>
                  <a:pt x="140624" y="260810"/>
                </a:cubicBezTo>
                <a:cubicBezTo>
                  <a:pt x="140378" y="261477"/>
                  <a:pt x="140768" y="263478"/>
                  <a:pt x="140549" y="263900"/>
                </a:cubicBezTo>
                <a:cubicBezTo>
                  <a:pt x="140423" y="264142"/>
                  <a:pt x="139982" y="264691"/>
                  <a:pt x="139949" y="264770"/>
                </a:cubicBezTo>
                <a:cubicBezTo>
                  <a:pt x="139856" y="264990"/>
                  <a:pt x="139842" y="265458"/>
                  <a:pt x="139649" y="265580"/>
                </a:cubicBezTo>
                <a:cubicBezTo>
                  <a:pt x="139197" y="265867"/>
                  <a:pt x="138643" y="265769"/>
                  <a:pt x="138449" y="266480"/>
                </a:cubicBezTo>
                <a:cubicBezTo>
                  <a:pt x="138351" y="266839"/>
                  <a:pt x="138601" y="269968"/>
                  <a:pt x="138479" y="270800"/>
                </a:cubicBezTo>
                <a:cubicBezTo>
                  <a:pt x="138456" y="270957"/>
                  <a:pt x="138404" y="271414"/>
                  <a:pt x="138479" y="271550"/>
                </a:cubicBezTo>
                <a:cubicBezTo>
                  <a:pt x="138533" y="271646"/>
                  <a:pt x="138819" y="271753"/>
                  <a:pt x="138869" y="271940"/>
                </a:cubicBezTo>
                <a:cubicBezTo>
                  <a:pt x="139094" y="272774"/>
                  <a:pt x="139706" y="274512"/>
                  <a:pt x="139578" y="275272"/>
                </a:cubicBezTo>
                <a:cubicBezTo>
                  <a:pt x="139419" y="276191"/>
                  <a:pt x="139294" y="277734"/>
                  <a:pt x="139289" y="278780"/>
                </a:cubicBezTo>
                <a:cubicBezTo>
                  <a:pt x="139284" y="279775"/>
                  <a:pt x="139461" y="280603"/>
                  <a:pt x="139499" y="281360"/>
                </a:cubicBezTo>
                <a:cubicBezTo>
                  <a:pt x="139511" y="281595"/>
                  <a:pt x="138739" y="282690"/>
                  <a:pt x="139589" y="282920"/>
                </a:cubicBezTo>
                <a:cubicBezTo>
                  <a:pt x="139614" y="282927"/>
                  <a:pt x="139648" y="282964"/>
                  <a:pt x="139649" y="282980"/>
                </a:cubicBezTo>
                <a:cubicBezTo>
                  <a:pt x="139654" y="283041"/>
                  <a:pt x="139675" y="283048"/>
                  <a:pt x="139679" y="283100"/>
                </a:cubicBezTo>
                <a:cubicBezTo>
                  <a:pt x="139740" y="283875"/>
                  <a:pt x="139565" y="284834"/>
                  <a:pt x="139619" y="285530"/>
                </a:cubicBezTo>
                <a:cubicBezTo>
                  <a:pt x="139701" y="286603"/>
                  <a:pt x="140292" y="287519"/>
                  <a:pt x="140159" y="288650"/>
                </a:cubicBezTo>
                <a:cubicBezTo>
                  <a:pt x="140102" y="289133"/>
                  <a:pt x="139884" y="290320"/>
                  <a:pt x="139949" y="290810"/>
                </a:cubicBezTo>
                <a:cubicBezTo>
                  <a:pt x="140020" y="291350"/>
                  <a:pt x="140280" y="291414"/>
                  <a:pt x="140249" y="292070"/>
                </a:cubicBezTo>
                <a:cubicBezTo>
                  <a:pt x="140225" y="292573"/>
                  <a:pt x="139664" y="293424"/>
                  <a:pt x="139762" y="294106"/>
                </a:cubicBezTo>
                <a:cubicBezTo>
                  <a:pt x="139599" y="294464"/>
                  <a:pt x="139424" y="294815"/>
                  <a:pt x="139251" y="295140"/>
                </a:cubicBezTo>
                <a:cubicBezTo>
                  <a:pt x="138994" y="295263"/>
                  <a:pt x="138907" y="295638"/>
                  <a:pt x="138749" y="295820"/>
                </a:cubicBezTo>
                <a:cubicBezTo>
                  <a:pt x="138006" y="296675"/>
                  <a:pt x="137111" y="296918"/>
                  <a:pt x="136349" y="295880"/>
                </a:cubicBezTo>
                <a:cubicBezTo>
                  <a:pt x="136032" y="295448"/>
                  <a:pt x="135563" y="295837"/>
                  <a:pt x="135449" y="294860"/>
                </a:cubicBezTo>
                <a:cubicBezTo>
                  <a:pt x="134171" y="294647"/>
                  <a:pt x="134060" y="294994"/>
                  <a:pt x="133199" y="295040"/>
                </a:cubicBezTo>
                <a:cubicBezTo>
                  <a:pt x="132587" y="295073"/>
                  <a:pt x="132070" y="294764"/>
                  <a:pt x="131249" y="294740"/>
                </a:cubicBezTo>
                <a:cubicBezTo>
                  <a:pt x="131243" y="294760"/>
                  <a:pt x="131127" y="294885"/>
                  <a:pt x="131099" y="294920"/>
                </a:cubicBezTo>
                <a:cubicBezTo>
                  <a:pt x="130996" y="295049"/>
                  <a:pt x="130930" y="295162"/>
                  <a:pt x="130799" y="295310"/>
                </a:cubicBezTo>
                <a:cubicBezTo>
                  <a:pt x="130708" y="295412"/>
                  <a:pt x="130682" y="295435"/>
                  <a:pt x="130619" y="295550"/>
                </a:cubicBezTo>
                <a:cubicBezTo>
                  <a:pt x="130618" y="295552"/>
                  <a:pt x="130365" y="295753"/>
                  <a:pt x="130319" y="295790"/>
                </a:cubicBezTo>
                <a:cubicBezTo>
                  <a:pt x="129941" y="296095"/>
                  <a:pt x="128414" y="297241"/>
                  <a:pt x="129179" y="297860"/>
                </a:cubicBezTo>
                <a:cubicBezTo>
                  <a:pt x="129552" y="298161"/>
                  <a:pt x="130377" y="297967"/>
                  <a:pt x="130829" y="298040"/>
                </a:cubicBezTo>
                <a:cubicBezTo>
                  <a:pt x="131610" y="298167"/>
                  <a:pt x="131914" y="299099"/>
                  <a:pt x="132359" y="299270"/>
                </a:cubicBezTo>
                <a:cubicBezTo>
                  <a:pt x="133038" y="299531"/>
                  <a:pt x="135286" y="299397"/>
                  <a:pt x="135719" y="299540"/>
                </a:cubicBezTo>
                <a:cubicBezTo>
                  <a:pt x="135865" y="299588"/>
                  <a:pt x="135886" y="299898"/>
                  <a:pt x="136079" y="299930"/>
                </a:cubicBezTo>
                <a:cubicBezTo>
                  <a:pt x="136392" y="299983"/>
                  <a:pt x="137312" y="299881"/>
                  <a:pt x="137519" y="300020"/>
                </a:cubicBezTo>
                <a:cubicBezTo>
                  <a:pt x="137649" y="300107"/>
                  <a:pt x="138019" y="300767"/>
                  <a:pt x="138059" y="300920"/>
                </a:cubicBezTo>
                <a:cubicBezTo>
                  <a:pt x="138164" y="301327"/>
                  <a:pt x="137987" y="301932"/>
                  <a:pt x="138059" y="302270"/>
                </a:cubicBezTo>
                <a:cubicBezTo>
                  <a:pt x="138180" y="302839"/>
                  <a:pt x="138454" y="303452"/>
                  <a:pt x="138509" y="304070"/>
                </a:cubicBezTo>
                <a:cubicBezTo>
                  <a:pt x="138526" y="304263"/>
                  <a:pt x="138422" y="304733"/>
                  <a:pt x="138569" y="304820"/>
                </a:cubicBezTo>
                <a:cubicBezTo>
                  <a:pt x="139615" y="305438"/>
                  <a:pt x="139345" y="305652"/>
                  <a:pt x="139619" y="306590"/>
                </a:cubicBezTo>
                <a:cubicBezTo>
                  <a:pt x="139684" y="306813"/>
                  <a:pt x="139888" y="307016"/>
                  <a:pt x="139979" y="307280"/>
                </a:cubicBezTo>
                <a:cubicBezTo>
                  <a:pt x="139993" y="307320"/>
                  <a:pt x="139900" y="309929"/>
                  <a:pt x="139883" y="310075"/>
                </a:cubicBezTo>
                <a:cubicBezTo>
                  <a:pt x="139889" y="310117"/>
                  <a:pt x="139897" y="310157"/>
                  <a:pt x="139906" y="310196"/>
                </a:cubicBezTo>
                <a:cubicBezTo>
                  <a:pt x="139976" y="310488"/>
                  <a:pt x="140364" y="310747"/>
                  <a:pt x="140422" y="311133"/>
                </a:cubicBezTo>
                <a:cubicBezTo>
                  <a:pt x="140487" y="311566"/>
                  <a:pt x="140583" y="314059"/>
                  <a:pt x="140422" y="314368"/>
                </a:cubicBezTo>
                <a:cubicBezTo>
                  <a:pt x="140024" y="315134"/>
                  <a:pt x="139566" y="315445"/>
                  <a:pt x="139461" y="316454"/>
                </a:cubicBezTo>
                <a:cubicBezTo>
                  <a:pt x="139433" y="316721"/>
                  <a:pt x="139538" y="317165"/>
                  <a:pt x="139508" y="317555"/>
                </a:cubicBezTo>
                <a:cubicBezTo>
                  <a:pt x="139485" y="317852"/>
                  <a:pt x="139730" y="318017"/>
                  <a:pt x="139765" y="318305"/>
                </a:cubicBezTo>
                <a:cubicBezTo>
                  <a:pt x="139815" y="318722"/>
                  <a:pt x="139504" y="319039"/>
                  <a:pt x="139344" y="319383"/>
                </a:cubicBezTo>
                <a:cubicBezTo>
                  <a:pt x="139328" y="319418"/>
                  <a:pt x="139071" y="321085"/>
                  <a:pt x="138992" y="321376"/>
                </a:cubicBezTo>
                <a:cubicBezTo>
                  <a:pt x="138972" y="321451"/>
                  <a:pt x="139209" y="323673"/>
                  <a:pt x="139232" y="323858"/>
                </a:cubicBezTo>
                <a:lnTo>
                  <a:pt x="139313" y="323928"/>
                </a:lnTo>
                <a:cubicBezTo>
                  <a:pt x="139462" y="324789"/>
                  <a:pt x="138987" y="326223"/>
                  <a:pt x="140032" y="326716"/>
                </a:cubicBezTo>
                <a:cubicBezTo>
                  <a:pt x="140058" y="326812"/>
                  <a:pt x="140000" y="327638"/>
                  <a:pt x="139951" y="327716"/>
                </a:cubicBezTo>
                <a:cubicBezTo>
                  <a:pt x="139689" y="328136"/>
                  <a:pt x="139550" y="328254"/>
                  <a:pt x="139407" y="328728"/>
                </a:cubicBezTo>
                <a:cubicBezTo>
                  <a:pt x="139364" y="328870"/>
                  <a:pt x="139486" y="329116"/>
                  <a:pt x="139445" y="329253"/>
                </a:cubicBezTo>
                <a:cubicBezTo>
                  <a:pt x="139325" y="329655"/>
                  <a:pt x="138622" y="330005"/>
                  <a:pt x="138853" y="330784"/>
                </a:cubicBezTo>
                <a:cubicBezTo>
                  <a:pt x="138671" y="331138"/>
                  <a:pt x="138485" y="331484"/>
                  <a:pt x="138331" y="331780"/>
                </a:cubicBezTo>
                <a:cubicBezTo>
                  <a:pt x="138294" y="331874"/>
                  <a:pt x="138274" y="333118"/>
                  <a:pt x="138301" y="333228"/>
                </a:cubicBezTo>
                <a:cubicBezTo>
                  <a:pt x="138308" y="333257"/>
                  <a:pt x="138533" y="333474"/>
                  <a:pt x="138432" y="333547"/>
                </a:cubicBezTo>
                <a:cubicBezTo>
                  <a:pt x="138016" y="333849"/>
                  <a:pt x="137824" y="334442"/>
                  <a:pt x="137607" y="334878"/>
                </a:cubicBezTo>
                <a:cubicBezTo>
                  <a:pt x="137534" y="335025"/>
                  <a:pt x="136677" y="336056"/>
                  <a:pt x="136538" y="336153"/>
                </a:cubicBezTo>
                <a:cubicBezTo>
                  <a:pt x="136446" y="336217"/>
                  <a:pt x="136375" y="336606"/>
                  <a:pt x="136257" y="336753"/>
                </a:cubicBezTo>
                <a:cubicBezTo>
                  <a:pt x="136195" y="336831"/>
                  <a:pt x="135989" y="336876"/>
                  <a:pt x="135938" y="336978"/>
                </a:cubicBezTo>
                <a:cubicBezTo>
                  <a:pt x="135608" y="337632"/>
                  <a:pt x="135192" y="338535"/>
                  <a:pt x="134513" y="338928"/>
                </a:cubicBezTo>
                <a:cubicBezTo>
                  <a:pt x="134419" y="338982"/>
                  <a:pt x="134274" y="338965"/>
                  <a:pt x="134195" y="339059"/>
                </a:cubicBezTo>
                <a:cubicBezTo>
                  <a:pt x="133860" y="339456"/>
                  <a:pt x="133782" y="340002"/>
                  <a:pt x="133445" y="340484"/>
                </a:cubicBezTo>
                <a:cubicBezTo>
                  <a:pt x="133315" y="340670"/>
                  <a:pt x="132906" y="340635"/>
                  <a:pt x="132726" y="340929"/>
                </a:cubicBezTo>
                <a:cubicBezTo>
                  <a:pt x="132892" y="341469"/>
                  <a:pt x="132610" y="341258"/>
                  <a:pt x="132442" y="341578"/>
                </a:cubicBezTo>
                <a:cubicBezTo>
                  <a:pt x="132319" y="341812"/>
                  <a:pt x="131918" y="342689"/>
                  <a:pt x="131917" y="342913"/>
                </a:cubicBezTo>
                <a:cubicBezTo>
                  <a:pt x="131914" y="343509"/>
                  <a:pt x="132046" y="343912"/>
                  <a:pt x="131992" y="344533"/>
                </a:cubicBezTo>
                <a:cubicBezTo>
                  <a:pt x="131980" y="344671"/>
                  <a:pt x="131832" y="344807"/>
                  <a:pt x="131797" y="344983"/>
                </a:cubicBezTo>
                <a:cubicBezTo>
                  <a:pt x="131745" y="345245"/>
                  <a:pt x="132001" y="346340"/>
                  <a:pt x="131692" y="346558"/>
                </a:cubicBezTo>
                <a:cubicBezTo>
                  <a:pt x="131568" y="346645"/>
                  <a:pt x="131138" y="346874"/>
                  <a:pt x="131085" y="346963"/>
                </a:cubicBezTo>
                <a:cubicBezTo>
                  <a:pt x="131027" y="347133"/>
                  <a:pt x="131174" y="347901"/>
                  <a:pt x="131047" y="348133"/>
                </a:cubicBezTo>
                <a:cubicBezTo>
                  <a:pt x="130992" y="348259"/>
                  <a:pt x="130842" y="348311"/>
                  <a:pt x="130777" y="348433"/>
                </a:cubicBezTo>
                <a:cubicBezTo>
                  <a:pt x="130529" y="348458"/>
                  <a:pt x="129425" y="348408"/>
                  <a:pt x="129535" y="348826"/>
                </a:cubicBezTo>
                <a:cubicBezTo>
                  <a:pt x="129255" y="348844"/>
                  <a:pt x="128955" y="348855"/>
                  <a:pt x="128709" y="348921"/>
                </a:cubicBezTo>
                <a:cubicBezTo>
                  <a:pt x="128536" y="349362"/>
                  <a:pt x="128684" y="349819"/>
                  <a:pt x="128627" y="350034"/>
                </a:cubicBezTo>
                <a:cubicBezTo>
                  <a:pt x="128531" y="350081"/>
                  <a:pt x="128306" y="350144"/>
                  <a:pt x="128264" y="350233"/>
                </a:cubicBezTo>
                <a:cubicBezTo>
                  <a:pt x="128146" y="350488"/>
                  <a:pt x="128344" y="351406"/>
                  <a:pt x="128229" y="351604"/>
                </a:cubicBezTo>
                <a:cubicBezTo>
                  <a:pt x="128218" y="351623"/>
                  <a:pt x="127170" y="352238"/>
                  <a:pt x="127080" y="352272"/>
                </a:cubicBezTo>
                <a:cubicBezTo>
                  <a:pt x="126905" y="352338"/>
                  <a:pt x="126716" y="352163"/>
                  <a:pt x="126541" y="352143"/>
                </a:cubicBezTo>
                <a:cubicBezTo>
                  <a:pt x="126341" y="352121"/>
                  <a:pt x="126223" y="352377"/>
                  <a:pt x="126096" y="352390"/>
                </a:cubicBezTo>
                <a:cubicBezTo>
                  <a:pt x="126020" y="352398"/>
                  <a:pt x="124757" y="352677"/>
                  <a:pt x="124737" y="352694"/>
                </a:cubicBezTo>
                <a:cubicBezTo>
                  <a:pt x="124412" y="352966"/>
                  <a:pt x="124655" y="353296"/>
                  <a:pt x="124501" y="353430"/>
                </a:cubicBezTo>
                <a:cubicBezTo>
                  <a:pt x="124240" y="353667"/>
                  <a:pt x="123765" y="353889"/>
                  <a:pt x="123472" y="354133"/>
                </a:cubicBezTo>
                <a:cubicBezTo>
                  <a:pt x="123312" y="354266"/>
                  <a:pt x="123251" y="354451"/>
                  <a:pt x="123037" y="354590"/>
                </a:cubicBezTo>
                <a:cubicBezTo>
                  <a:pt x="122970" y="354649"/>
                  <a:pt x="122839" y="354697"/>
                  <a:pt x="122752" y="354770"/>
                </a:cubicBezTo>
                <a:cubicBezTo>
                  <a:pt x="122057" y="354784"/>
                  <a:pt x="122316" y="353879"/>
                  <a:pt x="121867" y="353488"/>
                </a:cubicBezTo>
                <a:cubicBezTo>
                  <a:pt x="121560" y="353221"/>
                  <a:pt x="121008" y="353147"/>
                  <a:pt x="120757" y="352933"/>
                </a:cubicBezTo>
                <a:cubicBezTo>
                  <a:pt x="120560" y="352765"/>
                  <a:pt x="120613" y="352396"/>
                  <a:pt x="120562" y="352333"/>
                </a:cubicBezTo>
                <a:cubicBezTo>
                  <a:pt x="120486" y="352239"/>
                  <a:pt x="120155" y="352216"/>
                  <a:pt x="120007" y="352228"/>
                </a:cubicBezTo>
                <a:cubicBezTo>
                  <a:pt x="119939" y="352289"/>
                  <a:pt x="119893" y="352363"/>
                  <a:pt x="119827" y="352423"/>
                </a:cubicBezTo>
                <a:cubicBezTo>
                  <a:pt x="119153" y="352580"/>
                  <a:pt x="118565" y="352656"/>
                  <a:pt x="117892" y="352753"/>
                </a:cubicBezTo>
                <a:cubicBezTo>
                  <a:pt x="117764" y="352771"/>
                  <a:pt x="117546" y="352709"/>
                  <a:pt x="117442" y="352738"/>
                </a:cubicBezTo>
                <a:cubicBezTo>
                  <a:pt x="117203" y="352806"/>
                  <a:pt x="117272" y="353003"/>
                  <a:pt x="117247" y="353173"/>
                </a:cubicBezTo>
                <a:cubicBezTo>
                  <a:pt x="116829" y="353588"/>
                  <a:pt x="116782" y="353865"/>
                  <a:pt x="117202" y="354073"/>
                </a:cubicBezTo>
                <a:cubicBezTo>
                  <a:pt x="117232" y="354088"/>
                  <a:pt x="117517" y="354449"/>
                  <a:pt x="117577" y="354538"/>
                </a:cubicBezTo>
                <a:cubicBezTo>
                  <a:pt x="117652" y="354594"/>
                  <a:pt x="117869" y="354898"/>
                  <a:pt x="117892" y="354988"/>
                </a:cubicBezTo>
                <a:cubicBezTo>
                  <a:pt x="117911" y="355063"/>
                  <a:pt x="117811" y="355198"/>
                  <a:pt x="117847" y="355273"/>
                </a:cubicBezTo>
                <a:cubicBezTo>
                  <a:pt x="117853" y="355286"/>
                  <a:pt x="117872" y="355315"/>
                  <a:pt x="117877" y="355318"/>
                </a:cubicBezTo>
                <a:cubicBezTo>
                  <a:pt x="117984" y="355392"/>
                  <a:pt x="118258" y="355507"/>
                  <a:pt x="118312" y="355633"/>
                </a:cubicBezTo>
                <a:cubicBezTo>
                  <a:pt x="118334" y="355684"/>
                  <a:pt x="118358" y="355826"/>
                  <a:pt x="118387" y="355858"/>
                </a:cubicBezTo>
                <a:cubicBezTo>
                  <a:pt x="118506" y="355992"/>
                  <a:pt x="118662" y="356079"/>
                  <a:pt x="118777" y="356203"/>
                </a:cubicBezTo>
                <a:cubicBezTo>
                  <a:pt x="118833" y="356263"/>
                  <a:pt x="119165" y="356946"/>
                  <a:pt x="119197" y="357043"/>
                </a:cubicBezTo>
                <a:cubicBezTo>
                  <a:pt x="119229" y="357138"/>
                  <a:pt x="119241" y="357276"/>
                  <a:pt x="119317" y="357343"/>
                </a:cubicBezTo>
                <a:cubicBezTo>
                  <a:pt x="119469" y="357478"/>
                  <a:pt x="119760" y="357623"/>
                  <a:pt x="119872" y="357748"/>
                </a:cubicBezTo>
                <a:cubicBezTo>
                  <a:pt x="119942" y="357826"/>
                  <a:pt x="119908" y="358872"/>
                  <a:pt x="119857" y="358933"/>
                </a:cubicBezTo>
                <a:cubicBezTo>
                  <a:pt x="119610" y="359228"/>
                  <a:pt x="119318" y="359052"/>
                  <a:pt x="119017" y="358978"/>
                </a:cubicBezTo>
                <a:cubicBezTo>
                  <a:pt x="118978" y="358968"/>
                  <a:pt x="117744" y="358874"/>
                  <a:pt x="117697" y="358873"/>
                </a:cubicBezTo>
                <a:cubicBezTo>
                  <a:pt x="117506" y="358871"/>
                  <a:pt x="115619" y="358926"/>
                  <a:pt x="115507" y="359038"/>
                </a:cubicBezTo>
                <a:cubicBezTo>
                  <a:pt x="115507" y="359113"/>
                  <a:pt x="115507" y="359188"/>
                  <a:pt x="115507" y="359263"/>
                </a:cubicBezTo>
                <a:cubicBezTo>
                  <a:pt x="115393" y="359349"/>
                  <a:pt x="115243" y="359719"/>
                  <a:pt x="115222" y="359848"/>
                </a:cubicBezTo>
                <a:cubicBezTo>
                  <a:pt x="114818" y="359984"/>
                  <a:pt x="114378" y="360164"/>
                  <a:pt x="113940" y="360312"/>
                </a:cubicBezTo>
                <a:cubicBezTo>
                  <a:pt x="113921" y="360403"/>
                  <a:pt x="113886" y="360459"/>
                  <a:pt x="113819" y="360485"/>
                </a:cubicBezTo>
                <a:cubicBezTo>
                  <a:pt x="113630" y="360647"/>
                  <a:pt x="112546" y="361591"/>
                  <a:pt x="112349" y="361640"/>
                </a:cubicBezTo>
                <a:cubicBezTo>
                  <a:pt x="111685" y="361806"/>
                  <a:pt x="110375" y="362600"/>
                  <a:pt x="110039" y="363260"/>
                </a:cubicBezTo>
                <a:cubicBezTo>
                  <a:pt x="109766" y="363253"/>
                  <a:pt x="109024" y="363626"/>
                  <a:pt x="108899" y="363800"/>
                </a:cubicBezTo>
                <a:cubicBezTo>
                  <a:pt x="108874" y="364147"/>
                  <a:pt x="108998" y="364810"/>
                  <a:pt x="109259" y="364940"/>
                </a:cubicBezTo>
                <a:cubicBezTo>
                  <a:pt x="109368" y="364994"/>
                  <a:pt x="110020" y="364965"/>
                  <a:pt x="110219" y="364970"/>
                </a:cubicBezTo>
                <a:cubicBezTo>
                  <a:pt x="110291" y="365123"/>
                  <a:pt x="112630" y="366039"/>
                  <a:pt x="112829" y="366080"/>
                </a:cubicBezTo>
                <a:cubicBezTo>
                  <a:pt x="112805" y="366337"/>
                  <a:pt x="112643" y="366527"/>
                  <a:pt x="112649" y="366800"/>
                </a:cubicBezTo>
                <a:cubicBezTo>
                  <a:pt x="112590" y="366805"/>
                  <a:pt x="112358" y="366949"/>
                  <a:pt x="112289" y="366950"/>
                </a:cubicBezTo>
                <a:cubicBezTo>
                  <a:pt x="112161" y="367115"/>
                  <a:pt x="112410" y="367289"/>
                  <a:pt x="112379" y="367460"/>
                </a:cubicBezTo>
                <a:cubicBezTo>
                  <a:pt x="112305" y="367546"/>
                  <a:pt x="112119" y="367713"/>
                  <a:pt x="112019" y="367760"/>
                </a:cubicBezTo>
                <a:cubicBezTo>
                  <a:pt x="111843" y="367844"/>
                  <a:pt x="111379" y="367586"/>
                  <a:pt x="111239" y="367550"/>
                </a:cubicBezTo>
                <a:cubicBezTo>
                  <a:pt x="111066" y="367505"/>
                  <a:pt x="109181" y="367289"/>
                  <a:pt x="109049" y="367310"/>
                </a:cubicBezTo>
                <a:cubicBezTo>
                  <a:pt x="108876" y="367338"/>
                  <a:pt x="108908" y="367526"/>
                  <a:pt x="108839" y="367640"/>
                </a:cubicBezTo>
                <a:cubicBezTo>
                  <a:pt x="108740" y="367805"/>
                  <a:pt x="108370" y="367990"/>
                  <a:pt x="108299" y="368150"/>
                </a:cubicBezTo>
                <a:cubicBezTo>
                  <a:pt x="108187" y="368403"/>
                  <a:pt x="108191" y="368785"/>
                  <a:pt x="108089" y="368990"/>
                </a:cubicBezTo>
                <a:cubicBezTo>
                  <a:pt x="107791" y="369592"/>
                  <a:pt x="106790" y="370656"/>
                  <a:pt x="106649" y="371150"/>
                </a:cubicBezTo>
                <a:cubicBezTo>
                  <a:pt x="106601" y="371317"/>
                  <a:pt x="106544" y="371895"/>
                  <a:pt x="106499" y="371990"/>
                </a:cubicBezTo>
                <a:cubicBezTo>
                  <a:pt x="106277" y="372457"/>
                  <a:pt x="105422" y="374005"/>
                  <a:pt x="105149" y="374360"/>
                </a:cubicBezTo>
                <a:cubicBezTo>
                  <a:pt x="104956" y="374610"/>
                  <a:pt x="105156" y="374793"/>
                  <a:pt x="105089" y="375050"/>
                </a:cubicBezTo>
                <a:cubicBezTo>
                  <a:pt x="104883" y="375194"/>
                  <a:pt x="103698" y="376835"/>
                  <a:pt x="103649" y="376970"/>
                </a:cubicBezTo>
                <a:cubicBezTo>
                  <a:pt x="103318" y="377482"/>
                  <a:pt x="103875" y="377700"/>
                  <a:pt x="103171" y="378075"/>
                </a:cubicBezTo>
                <a:cubicBezTo>
                  <a:pt x="102064" y="378119"/>
                  <a:pt x="101422" y="378398"/>
                  <a:pt x="100322" y="378293"/>
                </a:cubicBezTo>
                <a:cubicBezTo>
                  <a:pt x="100133" y="378393"/>
                  <a:pt x="99802" y="379168"/>
                  <a:pt x="99572" y="379456"/>
                </a:cubicBezTo>
                <a:cubicBezTo>
                  <a:pt x="99273" y="379831"/>
                  <a:pt x="98832" y="380128"/>
                  <a:pt x="98522" y="380431"/>
                </a:cubicBezTo>
                <a:cubicBezTo>
                  <a:pt x="98345" y="380604"/>
                  <a:pt x="98380" y="381238"/>
                  <a:pt x="98072" y="381556"/>
                </a:cubicBezTo>
                <a:cubicBezTo>
                  <a:pt x="97842" y="381794"/>
                  <a:pt x="97127" y="381668"/>
                  <a:pt x="96910" y="381556"/>
                </a:cubicBezTo>
                <a:cubicBezTo>
                  <a:pt x="96846" y="381523"/>
                  <a:pt x="95511" y="381722"/>
                  <a:pt x="95260" y="381668"/>
                </a:cubicBezTo>
                <a:cubicBezTo>
                  <a:pt x="94662" y="381540"/>
                  <a:pt x="93387" y="379383"/>
                  <a:pt x="93272" y="378893"/>
                </a:cubicBezTo>
                <a:cubicBezTo>
                  <a:pt x="93182" y="378510"/>
                  <a:pt x="93464" y="377824"/>
                  <a:pt x="93197" y="377618"/>
                </a:cubicBezTo>
                <a:cubicBezTo>
                  <a:pt x="92973" y="377625"/>
                  <a:pt x="91915" y="377704"/>
                  <a:pt x="91847" y="377693"/>
                </a:cubicBezTo>
                <a:cubicBezTo>
                  <a:pt x="91554" y="377217"/>
                  <a:pt x="90387" y="376953"/>
                  <a:pt x="89935" y="377243"/>
                </a:cubicBezTo>
                <a:cubicBezTo>
                  <a:pt x="89782" y="377341"/>
                  <a:pt x="89341" y="378213"/>
                  <a:pt x="89147" y="378406"/>
                </a:cubicBezTo>
                <a:cubicBezTo>
                  <a:pt x="88453" y="379095"/>
                  <a:pt x="85820" y="381973"/>
                  <a:pt x="85172" y="382043"/>
                </a:cubicBezTo>
                <a:cubicBezTo>
                  <a:pt x="84574" y="382108"/>
                  <a:pt x="84027" y="381773"/>
                  <a:pt x="83485" y="381668"/>
                </a:cubicBezTo>
                <a:cubicBezTo>
                  <a:pt x="83436" y="381658"/>
                  <a:pt x="83362" y="381657"/>
                  <a:pt x="83335" y="381706"/>
                </a:cubicBezTo>
                <a:cubicBezTo>
                  <a:pt x="83040" y="382248"/>
                  <a:pt x="81651" y="382005"/>
                  <a:pt x="81160" y="381968"/>
                </a:cubicBezTo>
                <a:cubicBezTo>
                  <a:pt x="81044" y="383207"/>
                  <a:pt x="78942" y="381937"/>
                  <a:pt x="78835" y="381931"/>
                </a:cubicBezTo>
                <a:cubicBezTo>
                  <a:pt x="78376" y="381904"/>
                  <a:pt x="77059" y="381937"/>
                  <a:pt x="76772" y="381893"/>
                </a:cubicBezTo>
                <a:cubicBezTo>
                  <a:pt x="75960" y="381768"/>
                  <a:pt x="72536" y="380791"/>
                  <a:pt x="71989" y="380459"/>
                </a:cubicBezTo>
                <a:cubicBezTo>
                  <a:pt x="71778" y="380250"/>
                  <a:pt x="70096" y="379893"/>
                  <a:pt x="69719" y="379730"/>
                </a:cubicBezTo>
                <a:cubicBezTo>
                  <a:pt x="69339" y="379566"/>
                  <a:pt x="69037" y="379226"/>
                  <a:pt x="68579" y="379130"/>
                </a:cubicBezTo>
                <a:cubicBezTo>
                  <a:pt x="67086" y="378816"/>
                  <a:pt x="66925" y="379417"/>
                  <a:pt x="65489" y="378545"/>
                </a:cubicBezTo>
                <a:cubicBezTo>
                  <a:pt x="64772" y="378282"/>
                  <a:pt x="64554" y="378497"/>
                  <a:pt x="63839" y="377990"/>
                </a:cubicBezTo>
                <a:cubicBezTo>
                  <a:pt x="62740" y="377360"/>
                  <a:pt x="63100" y="376099"/>
                  <a:pt x="62219" y="375290"/>
                </a:cubicBezTo>
                <a:cubicBezTo>
                  <a:pt x="62126" y="375204"/>
                  <a:pt x="62126" y="374780"/>
                  <a:pt x="62009" y="374660"/>
                </a:cubicBezTo>
                <a:cubicBezTo>
                  <a:pt x="61820" y="374466"/>
                  <a:pt x="61569" y="374610"/>
                  <a:pt x="61379" y="374510"/>
                </a:cubicBezTo>
                <a:cubicBezTo>
                  <a:pt x="61206" y="374419"/>
                  <a:pt x="60610" y="372380"/>
                  <a:pt x="59339" y="373685"/>
                </a:cubicBezTo>
                <a:cubicBezTo>
                  <a:pt x="59268" y="373675"/>
                  <a:pt x="56275" y="374597"/>
                  <a:pt x="55559" y="374510"/>
                </a:cubicBezTo>
                <a:cubicBezTo>
                  <a:pt x="55229" y="374470"/>
                  <a:pt x="55226" y="374179"/>
                  <a:pt x="54719" y="374000"/>
                </a:cubicBezTo>
                <a:cubicBezTo>
                  <a:pt x="54238" y="373831"/>
                  <a:pt x="54102" y="374015"/>
                  <a:pt x="53549" y="373730"/>
                </a:cubicBezTo>
                <a:cubicBezTo>
                  <a:pt x="52981" y="373438"/>
                  <a:pt x="52663" y="372537"/>
                  <a:pt x="52199" y="372200"/>
                </a:cubicBezTo>
                <a:cubicBezTo>
                  <a:pt x="51892" y="371977"/>
                  <a:pt x="51545" y="371983"/>
                  <a:pt x="51269" y="371750"/>
                </a:cubicBezTo>
                <a:cubicBezTo>
                  <a:pt x="50964" y="371493"/>
                  <a:pt x="50550" y="370613"/>
                  <a:pt x="50339" y="370220"/>
                </a:cubicBezTo>
                <a:cubicBezTo>
                  <a:pt x="50155" y="369878"/>
                  <a:pt x="49350" y="369219"/>
                  <a:pt x="49019" y="368660"/>
                </a:cubicBezTo>
                <a:cubicBezTo>
                  <a:pt x="49016" y="368655"/>
                  <a:pt x="47962" y="367975"/>
                  <a:pt x="47819" y="367850"/>
                </a:cubicBezTo>
                <a:cubicBezTo>
                  <a:pt x="47432" y="367514"/>
                  <a:pt x="46998" y="366086"/>
                  <a:pt x="46247" y="365670"/>
                </a:cubicBezTo>
                <a:cubicBezTo>
                  <a:pt x="46073" y="365334"/>
                  <a:pt x="43252" y="364349"/>
                  <a:pt x="42853" y="363964"/>
                </a:cubicBezTo>
                <a:cubicBezTo>
                  <a:pt x="41874" y="363020"/>
                  <a:pt x="42397" y="361400"/>
                  <a:pt x="40993" y="360544"/>
                </a:cubicBezTo>
                <a:cubicBezTo>
                  <a:pt x="40972" y="359985"/>
                  <a:pt x="41254" y="358843"/>
                  <a:pt x="41173" y="358564"/>
                </a:cubicBezTo>
                <a:cubicBezTo>
                  <a:pt x="41091" y="358285"/>
                  <a:pt x="40751" y="357437"/>
                  <a:pt x="40933" y="357064"/>
                </a:cubicBezTo>
                <a:cubicBezTo>
                  <a:pt x="41528" y="355846"/>
                  <a:pt x="41955" y="354072"/>
                  <a:pt x="41713" y="352384"/>
                </a:cubicBezTo>
                <a:cubicBezTo>
                  <a:pt x="41623" y="352106"/>
                  <a:pt x="40723" y="352066"/>
                  <a:pt x="40483" y="351604"/>
                </a:cubicBezTo>
                <a:cubicBezTo>
                  <a:pt x="40411" y="351377"/>
                  <a:pt x="40024" y="349445"/>
                  <a:pt x="40033" y="349264"/>
                </a:cubicBezTo>
                <a:cubicBezTo>
                  <a:pt x="40076" y="348417"/>
                  <a:pt x="40331" y="345723"/>
                  <a:pt x="39853" y="345364"/>
                </a:cubicBezTo>
                <a:cubicBezTo>
                  <a:pt x="39381" y="345010"/>
                  <a:pt x="38672" y="345065"/>
                  <a:pt x="38113" y="344644"/>
                </a:cubicBezTo>
                <a:cubicBezTo>
                  <a:pt x="37906" y="344488"/>
                  <a:pt x="37846" y="343604"/>
                  <a:pt x="37666" y="343270"/>
                </a:cubicBezTo>
                <a:cubicBezTo>
                  <a:pt x="36469" y="342566"/>
                  <a:pt x="36340" y="341543"/>
                  <a:pt x="35785" y="340418"/>
                </a:cubicBezTo>
                <a:cubicBezTo>
                  <a:pt x="35677" y="340200"/>
                  <a:pt x="35118" y="339735"/>
                  <a:pt x="35072" y="339593"/>
                </a:cubicBezTo>
                <a:cubicBezTo>
                  <a:pt x="34988" y="339336"/>
                  <a:pt x="35235" y="338948"/>
                  <a:pt x="35222" y="338656"/>
                </a:cubicBezTo>
                <a:cubicBezTo>
                  <a:pt x="35149" y="336973"/>
                  <a:pt x="37767" y="336520"/>
                  <a:pt x="38785" y="335918"/>
                </a:cubicBezTo>
                <a:cubicBezTo>
                  <a:pt x="39016" y="335781"/>
                  <a:pt x="40080" y="334949"/>
                  <a:pt x="40229" y="334924"/>
                </a:cubicBezTo>
                <a:cubicBezTo>
                  <a:pt x="40544" y="333765"/>
                  <a:pt x="39236" y="333288"/>
                  <a:pt x="39047" y="332881"/>
                </a:cubicBezTo>
                <a:cubicBezTo>
                  <a:pt x="38901" y="332567"/>
                  <a:pt x="38716" y="331864"/>
                  <a:pt x="38522" y="331718"/>
                </a:cubicBezTo>
                <a:cubicBezTo>
                  <a:pt x="38268" y="331526"/>
                  <a:pt x="36819" y="331725"/>
                  <a:pt x="36385" y="331643"/>
                </a:cubicBezTo>
                <a:cubicBezTo>
                  <a:pt x="35633" y="331502"/>
                  <a:pt x="34427" y="330467"/>
                  <a:pt x="34472" y="329618"/>
                </a:cubicBezTo>
                <a:cubicBezTo>
                  <a:pt x="34486" y="329357"/>
                  <a:pt x="34601" y="328153"/>
                  <a:pt x="34547" y="328043"/>
                </a:cubicBezTo>
                <a:cubicBezTo>
                  <a:pt x="34355" y="327656"/>
                  <a:pt x="33907" y="327251"/>
                  <a:pt x="33685" y="326881"/>
                </a:cubicBezTo>
                <a:cubicBezTo>
                  <a:pt x="33003" y="325747"/>
                  <a:pt x="32974" y="324073"/>
                  <a:pt x="32597" y="322756"/>
                </a:cubicBezTo>
                <a:cubicBezTo>
                  <a:pt x="32561" y="322631"/>
                  <a:pt x="32502" y="322552"/>
                  <a:pt x="32485" y="322418"/>
                </a:cubicBezTo>
                <a:cubicBezTo>
                  <a:pt x="32468" y="322285"/>
                  <a:pt x="32271" y="322133"/>
                  <a:pt x="32185" y="322081"/>
                </a:cubicBezTo>
                <a:cubicBezTo>
                  <a:pt x="31415" y="321619"/>
                  <a:pt x="30260" y="319436"/>
                  <a:pt x="31885" y="319006"/>
                </a:cubicBezTo>
                <a:cubicBezTo>
                  <a:pt x="32467" y="318852"/>
                  <a:pt x="33848" y="319527"/>
                  <a:pt x="34510" y="319006"/>
                </a:cubicBezTo>
                <a:cubicBezTo>
                  <a:pt x="34928" y="318678"/>
                  <a:pt x="34552" y="315920"/>
                  <a:pt x="34322" y="315443"/>
                </a:cubicBezTo>
                <a:cubicBezTo>
                  <a:pt x="33994" y="315070"/>
                  <a:pt x="32434" y="314554"/>
                  <a:pt x="31442" y="314447"/>
                </a:cubicBezTo>
                <a:cubicBezTo>
                  <a:pt x="30911" y="314097"/>
                  <a:pt x="28643" y="310054"/>
                  <a:pt x="28622" y="309406"/>
                </a:cubicBezTo>
                <a:cubicBezTo>
                  <a:pt x="29072" y="309135"/>
                  <a:pt x="31712" y="305910"/>
                  <a:pt x="31772" y="305618"/>
                </a:cubicBezTo>
                <a:cubicBezTo>
                  <a:pt x="32088" y="304076"/>
                  <a:pt x="29986" y="304489"/>
                  <a:pt x="28767" y="304373"/>
                </a:cubicBezTo>
                <a:cubicBezTo>
                  <a:pt x="28377" y="303885"/>
                  <a:pt x="28431" y="302917"/>
                  <a:pt x="28410" y="302268"/>
                </a:cubicBezTo>
                <a:cubicBezTo>
                  <a:pt x="27642" y="301654"/>
                  <a:pt x="26963" y="301207"/>
                  <a:pt x="26260" y="300668"/>
                </a:cubicBezTo>
                <a:cubicBezTo>
                  <a:pt x="25986" y="300458"/>
                  <a:pt x="25937" y="300050"/>
                  <a:pt x="25697" y="299843"/>
                </a:cubicBezTo>
                <a:cubicBezTo>
                  <a:pt x="25282" y="299486"/>
                  <a:pt x="24217" y="299374"/>
                  <a:pt x="23597" y="298924"/>
                </a:cubicBezTo>
                <a:cubicBezTo>
                  <a:pt x="23330" y="298589"/>
                  <a:pt x="22897" y="298400"/>
                  <a:pt x="22772" y="298081"/>
                </a:cubicBezTo>
                <a:cubicBezTo>
                  <a:pt x="22685" y="297858"/>
                  <a:pt x="22798" y="297358"/>
                  <a:pt x="22622" y="297218"/>
                </a:cubicBezTo>
                <a:cubicBezTo>
                  <a:pt x="22618" y="297215"/>
                  <a:pt x="21906" y="297019"/>
                  <a:pt x="21835" y="296993"/>
                </a:cubicBezTo>
                <a:cubicBezTo>
                  <a:pt x="21047" y="296700"/>
                  <a:pt x="20194" y="295657"/>
                  <a:pt x="19547" y="295343"/>
                </a:cubicBezTo>
                <a:cubicBezTo>
                  <a:pt x="19396" y="295253"/>
                  <a:pt x="18963" y="294889"/>
                  <a:pt x="18828" y="294868"/>
                </a:cubicBezTo>
                <a:cubicBezTo>
                  <a:pt x="18651" y="294840"/>
                  <a:pt x="17409" y="294541"/>
                  <a:pt x="17398" y="294516"/>
                </a:cubicBezTo>
                <a:cubicBezTo>
                  <a:pt x="17326" y="294352"/>
                  <a:pt x="17393" y="294171"/>
                  <a:pt x="17469" y="294024"/>
                </a:cubicBezTo>
                <a:cubicBezTo>
                  <a:pt x="17860" y="293266"/>
                  <a:pt x="18552" y="292265"/>
                  <a:pt x="19062" y="291493"/>
                </a:cubicBezTo>
                <a:cubicBezTo>
                  <a:pt x="19173" y="291326"/>
                  <a:pt x="19693" y="290042"/>
                  <a:pt x="19719" y="290016"/>
                </a:cubicBezTo>
                <a:cubicBezTo>
                  <a:pt x="20506" y="289203"/>
                  <a:pt x="20960" y="287890"/>
                  <a:pt x="21664" y="287204"/>
                </a:cubicBezTo>
                <a:cubicBezTo>
                  <a:pt x="21839" y="287033"/>
                  <a:pt x="21812" y="286661"/>
                  <a:pt x="21945" y="286477"/>
                </a:cubicBezTo>
                <a:cubicBezTo>
                  <a:pt x="22112" y="286246"/>
                  <a:pt x="22738" y="285367"/>
                  <a:pt x="22742" y="285141"/>
                </a:cubicBezTo>
                <a:cubicBezTo>
                  <a:pt x="23625" y="282075"/>
                  <a:pt x="25345" y="278826"/>
                  <a:pt x="26984" y="275421"/>
                </a:cubicBezTo>
                <a:cubicBezTo>
                  <a:pt x="27295" y="275036"/>
                  <a:pt x="27375" y="274403"/>
                  <a:pt x="27511" y="273785"/>
                </a:cubicBezTo>
                <a:cubicBezTo>
                  <a:pt x="27587" y="273439"/>
                  <a:pt x="27681" y="273090"/>
                  <a:pt x="27787" y="272738"/>
                </a:cubicBezTo>
                <a:cubicBezTo>
                  <a:pt x="27939" y="272527"/>
                  <a:pt x="28060" y="271732"/>
                  <a:pt x="28120" y="271441"/>
                </a:cubicBezTo>
                <a:cubicBezTo>
                  <a:pt x="28145" y="271317"/>
                  <a:pt x="28880" y="270493"/>
                  <a:pt x="28917" y="270082"/>
                </a:cubicBezTo>
                <a:cubicBezTo>
                  <a:pt x="28977" y="269424"/>
                  <a:pt x="28824" y="267690"/>
                  <a:pt x="28964" y="267269"/>
                </a:cubicBezTo>
                <a:cubicBezTo>
                  <a:pt x="29659" y="265177"/>
                  <a:pt x="30947" y="263117"/>
                  <a:pt x="30558" y="260472"/>
                </a:cubicBezTo>
                <a:cubicBezTo>
                  <a:pt x="30124" y="260214"/>
                  <a:pt x="30217" y="258292"/>
                  <a:pt x="30316" y="257712"/>
                </a:cubicBezTo>
                <a:cubicBezTo>
                  <a:pt x="31159" y="256683"/>
                  <a:pt x="31031" y="256866"/>
                  <a:pt x="31730" y="255785"/>
                </a:cubicBezTo>
                <a:cubicBezTo>
                  <a:pt x="31979" y="255400"/>
                  <a:pt x="32911" y="254625"/>
                  <a:pt x="32995" y="254472"/>
                </a:cubicBezTo>
                <a:cubicBezTo>
                  <a:pt x="33218" y="254069"/>
                  <a:pt x="34010" y="252587"/>
                  <a:pt x="34120" y="252269"/>
                </a:cubicBezTo>
                <a:cubicBezTo>
                  <a:pt x="34199" y="252042"/>
                  <a:pt x="34033" y="251444"/>
                  <a:pt x="34167" y="251191"/>
                </a:cubicBezTo>
                <a:cubicBezTo>
                  <a:pt x="34436" y="250681"/>
                  <a:pt x="35191" y="250133"/>
                  <a:pt x="35526" y="249551"/>
                </a:cubicBezTo>
                <a:cubicBezTo>
                  <a:pt x="35519" y="249443"/>
                  <a:pt x="35559" y="249347"/>
                  <a:pt x="35646" y="249261"/>
                </a:cubicBezTo>
                <a:cubicBezTo>
                  <a:pt x="36397" y="247390"/>
                  <a:pt x="41379" y="237872"/>
                  <a:pt x="40993" y="236524"/>
                </a:cubicBezTo>
                <a:cubicBezTo>
                  <a:pt x="40486" y="234754"/>
                  <a:pt x="39390" y="233449"/>
                  <a:pt x="39673" y="231424"/>
                </a:cubicBezTo>
                <a:cubicBezTo>
                  <a:pt x="39844" y="230198"/>
                  <a:pt x="36503" y="226303"/>
                  <a:pt x="35473" y="225544"/>
                </a:cubicBezTo>
                <a:cubicBezTo>
                  <a:pt x="34503" y="224829"/>
                  <a:pt x="30995" y="223179"/>
                  <a:pt x="29713" y="223324"/>
                </a:cubicBezTo>
                <a:cubicBezTo>
                  <a:pt x="28851" y="223422"/>
                  <a:pt x="28811" y="224063"/>
                  <a:pt x="28333" y="224224"/>
                </a:cubicBezTo>
                <a:cubicBezTo>
                  <a:pt x="28330" y="224225"/>
                  <a:pt x="28094" y="224224"/>
                  <a:pt x="28093" y="224224"/>
                </a:cubicBezTo>
                <a:cubicBezTo>
                  <a:pt x="27189" y="223851"/>
                  <a:pt x="27507" y="222724"/>
                  <a:pt x="27433" y="221824"/>
                </a:cubicBezTo>
                <a:cubicBezTo>
                  <a:pt x="27424" y="221720"/>
                  <a:pt x="27409" y="221622"/>
                  <a:pt x="27373" y="221524"/>
                </a:cubicBezTo>
                <a:cubicBezTo>
                  <a:pt x="27342" y="221441"/>
                  <a:pt x="27363" y="221357"/>
                  <a:pt x="27313" y="221284"/>
                </a:cubicBezTo>
                <a:cubicBezTo>
                  <a:pt x="27049" y="220898"/>
                  <a:pt x="26515" y="220514"/>
                  <a:pt x="25933" y="220388"/>
                </a:cubicBezTo>
                <a:cubicBezTo>
                  <a:pt x="24666" y="220131"/>
                  <a:pt x="23091" y="220560"/>
                  <a:pt x="22075" y="219796"/>
                </a:cubicBezTo>
                <a:cubicBezTo>
                  <a:pt x="17025" y="215996"/>
                  <a:pt x="20120" y="208841"/>
                  <a:pt x="13225" y="205546"/>
                </a:cubicBezTo>
                <a:cubicBezTo>
                  <a:pt x="11551" y="204527"/>
                  <a:pt x="5469" y="202714"/>
                  <a:pt x="5275" y="202546"/>
                </a:cubicBezTo>
                <a:cubicBezTo>
                  <a:pt x="3632" y="201121"/>
                  <a:pt x="0" y="197599"/>
                  <a:pt x="325" y="194746"/>
                </a:cubicBezTo>
                <a:cubicBezTo>
                  <a:pt x="895" y="194458"/>
                  <a:pt x="1796" y="194591"/>
                  <a:pt x="2600" y="194221"/>
                </a:cubicBezTo>
                <a:cubicBezTo>
                  <a:pt x="3450" y="194278"/>
                  <a:pt x="4502" y="194503"/>
                  <a:pt x="5598" y="194842"/>
                </a:cubicBezTo>
                <a:cubicBezTo>
                  <a:pt x="6235" y="195050"/>
                  <a:pt x="7228" y="194550"/>
                  <a:pt x="7940" y="194936"/>
                </a:cubicBezTo>
                <a:cubicBezTo>
                  <a:pt x="9927" y="196013"/>
                  <a:pt x="8390" y="197159"/>
                  <a:pt x="11540" y="197936"/>
                </a:cubicBezTo>
                <a:cubicBezTo>
                  <a:pt x="11799" y="198000"/>
                  <a:pt x="12339" y="198597"/>
                  <a:pt x="12740" y="198461"/>
                </a:cubicBezTo>
                <a:cubicBezTo>
                  <a:pt x="13424" y="198228"/>
                  <a:pt x="15959" y="198157"/>
                  <a:pt x="16715" y="198236"/>
                </a:cubicBezTo>
                <a:cubicBezTo>
                  <a:pt x="17732" y="198342"/>
                  <a:pt x="17983" y="199185"/>
                  <a:pt x="20015" y="199286"/>
                </a:cubicBezTo>
                <a:cubicBezTo>
                  <a:pt x="21694" y="199370"/>
                  <a:pt x="21898" y="199033"/>
                  <a:pt x="22940" y="198461"/>
                </a:cubicBezTo>
                <a:cubicBezTo>
                  <a:pt x="23563" y="198119"/>
                  <a:pt x="28485" y="197733"/>
                  <a:pt x="29465" y="197711"/>
                </a:cubicBezTo>
                <a:cubicBezTo>
                  <a:pt x="29879" y="197702"/>
                  <a:pt x="30318" y="197646"/>
                  <a:pt x="30540" y="197986"/>
                </a:cubicBezTo>
                <a:cubicBezTo>
                  <a:pt x="30756" y="198865"/>
                  <a:pt x="30194" y="199289"/>
                  <a:pt x="29840" y="200036"/>
                </a:cubicBezTo>
                <a:cubicBezTo>
                  <a:pt x="29533" y="200684"/>
                  <a:pt x="32124" y="203447"/>
                  <a:pt x="32615" y="203561"/>
                </a:cubicBezTo>
                <a:cubicBezTo>
                  <a:pt x="32994" y="203649"/>
                  <a:pt x="34475" y="203561"/>
                  <a:pt x="34940" y="203561"/>
                </a:cubicBezTo>
                <a:cubicBezTo>
                  <a:pt x="35409" y="202304"/>
                  <a:pt x="33176" y="200972"/>
                  <a:pt x="33965" y="198986"/>
                </a:cubicBezTo>
                <a:cubicBezTo>
                  <a:pt x="34350" y="199021"/>
                  <a:pt x="34853" y="198900"/>
                  <a:pt x="35207" y="199093"/>
                </a:cubicBezTo>
                <a:cubicBezTo>
                  <a:pt x="36130" y="198733"/>
                  <a:pt x="38271" y="198555"/>
                  <a:pt x="38725" y="199396"/>
                </a:cubicBezTo>
                <a:cubicBezTo>
                  <a:pt x="38725" y="200096"/>
                  <a:pt x="38725" y="200796"/>
                  <a:pt x="38725" y="201496"/>
                </a:cubicBezTo>
                <a:cubicBezTo>
                  <a:pt x="35836" y="202304"/>
                  <a:pt x="36458" y="208745"/>
                  <a:pt x="39325" y="210196"/>
                </a:cubicBezTo>
                <a:cubicBezTo>
                  <a:pt x="39239" y="211424"/>
                  <a:pt x="38396" y="212608"/>
                  <a:pt x="39175" y="213796"/>
                </a:cubicBezTo>
                <a:cubicBezTo>
                  <a:pt x="40396" y="215659"/>
                  <a:pt x="45737" y="224002"/>
                  <a:pt x="49075" y="221296"/>
                </a:cubicBezTo>
                <a:cubicBezTo>
                  <a:pt x="48895" y="220259"/>
                  <a:pt x="47787" y="218776"/>
                  <a:pt x="48325" y="217096"/>
                </a:cubicBezTo>
                <a:cubicBezTo>
                  <a:pt x="48631" y="216140"/>
                  <a:pt x="49474" y="214629"/>
                  <a:pt x="50321" y="212939"/>
                </a:cubicBezTo>
                <a:cubicBezTo>
                  <a:pt x="50452" y="212430"/>
                  <a:pt x="51245" y="211231"/>
                  <a:pt x="51590" y="210911"/>
                </a:cubicBezTo>
                <a:cubicBezTo>
                  <a:pt x="53011" y="209592"/>
                  <a:pt x="54297" y="208653"/>
                  <a:pt x="52265" y="206411"/>
                </a:cubicBezTo>
                <a:cubicBezTo>
                  <a:pt x="52140" y="206273"/>
                  <a:pt x="52059" y="204478"/>
                  <a:pt x="51890" y="204011"/>
                </a:cubicBezTo>
                <a:cubicBezTo>
                  <a:pt x="51663" y="203384"/>
                  <a:pt x="49075" y="201320"/>
                  <a:pt x="48515" y="201386"/>
                </a:cubicBezTo>
                <a:cubicBezTo>
                  <a:pt x="47672" y="201486"/>
                  <a:pt x="46646" y="202535"/>
                  <a:pt x="45740" y="201911"/>
                </a:cubicBezTo>
                <a:cubicBezTo>
                  <a:pt x="45263" y="201583"/>
                  <a:pt x="44663" y="199764"/>
                  <a:pt x="44165" y="199061"/>
                </a:cubicBezTo>
                <a:cubicBezTo>
                  <a:pt x="44024" y="198863"/>
                  <a:pt x="44340" y="198333"/>
                  <a:pt x="44390" y="198311"/>
                </a:cubicBezTo>
                <a:cubicBezTo>
                  <a:pt x="45074" y="198017"/>
                  <a:pt x="46303" y="198193"/>
                  <a:pt x="46715" y="197786"/>
                </a:cubicBezTo>
                <a:cubicBezTo>
                  <a:pt x="46715" y="197161"/>
                  <a:pt x="46715" y="196536"/>
                  <a:pt x="46715" y="195911"/>
                </a:cubicBezTo>
                <a:cubicBezTo>
                  <a:pt x="47654" y="195676"/>
                  <a:pt x="51040" y="195684"/>
                  <a:pt x="51515" y="196361"/>
                </a:cubicBezTo>
                <a:cubicBezTo>
                  <a:pt x="51614" y="196502"/>
                  <a:pt x="51936" y="199208"/>
                  <a:pt x="51928" y="199323"/>
                </a:cubicBezTo>
                <a:cubicBezTo>
                  <a:pt x="53684" y="199793"/>
                  <a:pt x="54658" y="199515"/>
                  <a:pt x="55865" y="198573"/>
                </a:cubicBezTo>
                <a:cubicBezTo>
                  <a:pt x="57217" y="195887"/>
                  <a:pt x="57266" y="195586"/>
                  <a:pt x="57336" y="190862"/>
                </a:cubicBezTo>
                <a:cubicBezTo>
                  <a:pt x="57421" y="189601"/>
                  <a:pt x="58103" y="189456"/>
                  <a:pt x="57625" y="187846"/>
                </a:cubicBezTo>
                <a:cubicBezTo>
                  <a:pt x="57731" y="187178"/>
                  <a:pt x="55856" y="185764"/>
                  <a:pt x="55167" y="185472"/>
                </a:cubicBezTo>
                <a:cubicBezTo>
                  <a:pt x="54718" y="185281"/>
                  <a:pt x="50774" y="184879"/>
                  <a:pt x="50151" y="184910"/>
                </a:cubicBezTo>
                <a:cubicBezTo>
                  <a:pt x="49612" y="185419"/>
                  <a:pt x="48796" y="186446"/>
                  <a:pt x="47808" y="186269"/>
                </a:cubicBezTo>
                <a:cubicBezTo>
                  <a:pt x="47161" y="186153"/>
                  <a:pt x="44903" y="185316"/>
                  <a:pt x="44292" y="186316"/>
                </a:cubicBezTo>
                <a:cubicBezTo>
                  <a:pt x="44008" y="186781"/>
                  <a:pt x="44271" y="188562"/>
                  <a:pt x="43261" y="187957"/>
                </a:cubicBezTo>
                <a:cubicBezTo>
                  <a:pt x="42658" y="187596"/>
                  <a:pt x="43130" y="186403"/>
                  <a:pt x="43026" y="185847"/>
                </a:cubicBezTo>
                <a:cubicBezTo>
                  <a:pt x="42974" y="185568"/>
                  <a:pt x="42825" y="184992"/>
                  <a:pt x="43073" y="184769"/>
                </a:cubicBezTo>
                <a:cubicBezTo>
                  <a:pt x="43771" y="184143"/>
                  <a:pt x="46128" y="185505"/>
                  <a:pt x="46518" y="183947"/>
                </a:cubicBezTo>
                <a:cubicBezTo>
                  <a:pt x="48872" y="183472"/>
                  <a:pt x="53045" y="184253"/>
                  <a:pt x="56431" y="184040"/>
                </a:cubicBezTo>
                <a:cubicBezTo>
                  <a:pt x="56771" y="184087"/>
                  <a:pt x="58915" y="185019"/>
                  <a:pt x="59151" y="184394"/>
                </a:cubicBezTo>
                <a:cubicBezTo>
                  <a:pt x="59329" y="183924"/>
                  <a:pt x="59439" y="181182"/>
                  <a:pt x="59620" y="181019"/>
                </a:cubicBezTo>
                <a:cubicBezTo>
                  <a:pt x="60203" y="180493"/>
                  <a:pt x="62010" y="179789"/>
                  <a:pt x="62292" y="179426"/>
                </a:cubicBezTo>
                <a:cubicBezTo>
                  <a:pt x="62296" y="179409"/>
                  <a:pt x="62160" y="177430"/>
                  <a:pt x="62151" y="177410"/>
                </a:cubicBezTo>
                <a:cubicBezTo>
                  <a:pt x="61387" y="175742"/>
                  <a:pt x="58004" y="177967"/>
                  <a:pt x="56667" y="178019"/>
                </a:cubicBezTo>
                <a:cubicBezTo>
                  <a:pt x="56581" y="178085"/>
                  <a:pt x="56289" y="178599"/>
                  <a:pt x="56198" y="178722"/>
                </a:cubicBezTo>
                <a:cubicBezTo>
                  <a:pt x="56187" y="178737"/>
                  <a:pt x="54798" y="179325"/>
                  <a:pt x="54464" y="179707"/>
                </a:cubicBezTo>
                <a:cubicBezTo>
                  <a:pt x="54297" y="179679"/>
                  <a:pt x="53912" y="179862"/>
                  <a:pt x="53808" y="179964"/>
                </a:cubicBezTo>
                <a:cubicBezTo>
                  <a:pt x="52486" y="179986"/>
                  <a:pt x="50971" y="180558"/>
                  <a:pt x="49823" y="180551"/>
                </a:cubicBezTo>
                <a:cubicBezTo>
                  <a:pt x="48145" y="180541"/>
                  <a:pt x="46771" y="180587"/>
                  <a:pt x="45089" y="180663"/>
                </a:cubicBezTo>
                <a:cubicBezTo>
                  <a:pt x="44892" y="180669"/>
                  <a:pt x="44704" y="180672"/>
                  <a:pt x="44527" y="180674"/>
                </a:cubicBezTo>
                <a:cubicBezTo>
                  <a:pt x="44349" y="180601"/>
                  <a:pt x="42432" y="179755"/>
                  <a:pt x="42417" y="179754"/>
                </a:cubicBezTo>
                <a:cubicBezTo>
                  <a:pt x="41540" y="179691"/>
                  <a:pt x="40916" y="179993"/>
                  <a:pt x="40132" y="180257"/>
                </a:cubicBezTo>
                <a:cubicBezTo>
                  <a:pt x="40006" y="179760"/>
                  <a:pt x="40211" y="178957"/>
                  <a:pt x="40073" y="178629"/>
                </a:cubicBezTo>
                <a:cubicBezTo>
                  <a:pt x="39860" y="178123"/>
                  <a:pt x="38595" y="178245"/>
                  <a:pt x="38714" y="177551"/>
                </a:cubicBezTo>
                <a:cubicBezTo>
                  <a:pt x="38940" y="177374"/>
                  <a:pt x="40008" y="176758"/>
                  <a:pt x="40214" y="176707"/>
                </a:cubicBezTo>
                <a:cubicBezTo>
                  <a:pt x="40703" y="176585"/>
                  <a:pt x="41157" y="177275"/>
                  <a:pt x="41386" y="177551"/>
                </a:cubicBezTo>
                <a:cubicBezTo>
                  <a:pt x="41646" y="177864"/>
                  <a:pt x="42344" y="177712"/>
                  <a:pt x="42698" y="177785"/>
                </a:cubicBezTo>
                <a:cubicBezTo>
                  <a:pt x="43016" y="177851"/>
                  <a:pt x="44061" y="178409"/>
                  <a:pt x="44339" y="178582"/>
                </a:cubicBezTo>
                <a:cubicBezTo>
                  <a:pt x="44542" y="178708"/>
                  <a:pt x="44981" y="178671"/>
                  <a:pt x="45230" y="178676"/>
                </a:cubicBezTo>
                <a:cubicBezTo>
                  <a:pt x="45460" y="178681"/>
                  <a:pt x="46004" y="179145"/>
                  <a:pt x="46214" y="179238"/>
                </a:cubicBezTo>
                <a:cubicBezTo>
                  <a:pt x="48037" y="180045"/>
                  <a:pt x="52325" y="178702"/>
                  <a:pt x="54276" y="178629"/>
                </a:cubicBezTo>
                <a:cubicBezTo>
                  <a:pt x="54597" y="178617"/>
                  <a:pt x="54695" y="178250"/>
                  <a:pt x="54839" y="178160"/>
                </a:cubicBezTo>
                <a:cubicBezTo>
                  <a:pt x="55528" y="177731"/>
                  <a:pt x="57755" y="176618"/>
                  <a:pt x="58542" y="176566"/>
                </a:cubicBezTo>
                <a:cubicBezTo>
                  <a:pt x="59161" y="176525"/>
                  <a:pt x="59888" y="174573"/>
                  <a:pt x="62011" y="174808"/>
                </a:cubicBezTo>
                <a:cubicBezTo>
                  <a:pt x="62852" y="175377"/>
                  <a:pt x="62555" y="175506"/>
                  <a:pt x="62620" y="176426"/>
                </a:cubicBezTo>
                <a:cubicBezTo>
                  <a:pt x="63218" y="176793"/>
                  <a:pt x="64019" y="177863"/>
                  <a:pt x="64473" y="177824"/>
                </a:cubicBezTo>
                <a:cubicBezTo>
                  <a:pt x="65560" y="177586"/>
                  <a:pt x="66806" y="177122"/>
                  <a:pt x="67950" y="176668"/>
                </a:cubicBezTo>
                <a:cubicBezTo>
                  <a:pt x="69854" y="176857"/>
                  <a:pt x="71662" y="175910"/>
                  <a:pt x="73210" y="174931"/>
                </a:cubicBezTo>
                <a:cubicBezTo>
                  <a:pt x="73363" y="174834"/>
                  <a:pt x="73377" y="174872"/>
                  <a:pt x="73585" y="174856"/>
                </a:cubicBezTo>
                <a:cubicBezTo>
                  <a:pt x="74795" y="174761"/>
                  <a:pt x="75114" y="174210"/>
                  <a:pt x="75872" y="173956"/>
                </a:cubicBezTo>
                <a:cubicBezTo>
                  <a:pt x="76321" y="173805"/>
                  <a:pt x="76902" y="173957"/>
                  <a:pt x="77335" y="173806"/>
                </a:cubicBezTo>
                <a:cubicBezTo>
                  <a:pt x="77671" y="173689"/>
                  <a:pt x="77676" y="173435"/>
                  <a:pt x="78010" y="173281"/>
                </a:cubicBezTo>
                <a:cubicBezTo>
                  <a:pt x="78452" y="173077"/>
                  <a:pt x="78863" y="173181"/>
                  <a:pt x="79247" y="173018"/>
                </a:cubicBezTo>
                <a:cubicBezTo>
                  <a:pt x="79474" y="172922"/>
                  <a:pt x="79597" y="172642"/>
                  <a:pt x="79772" y="172531"/>
                </a:cubicBezTo>
                <a:cubicBezTo>
                  <a:pt x="79973" y="172404"/>
                  <a:pt x="80644" y="172291"/>
                  <a:pt x="80860" y="172231"/>
                </a:cubicBezTo>
                <a:cubicBezTo>
                  <a:pt x="81061" y="171826"/>
                  <a:pt x="80764" y="171491"/>
                  <a:pt x="80747" y="171143"/>
                </a:cubicBezTo>
                <a:cubicBezTo>
                  <a:pt x="80708" y="170353"/>
                  <a:pt x="80992" y="169322"/>
                  <a:pt x="81010" y="168481"/>
                </a:cubicBezTo>
                <a:cubicBezTo>
                  <a:pt x="81020" y="168024"/>
                  <a:pt x="80878" y="166879"/>
                  <a:pt x="81497" y="166943"/>
                </a:cubicBezTo>
                <a:cubicBezTo>
                  <a:pt x="81771" y="166971"/>
                  <a:pt x="81894" y="167211"/>
                  <a:pt x="82135" y="167393"/>
                </a:cubicBezTo>
                <a:cubicBezTo>
                  <a:pt x="82430" y="167616"/>
                  <a:pt x="85257" y="168395"/>
                  <a:pt x="85810" y="168556"/>
                </a:cubicBezTo>
                <a:cubicBezTo>
                  <a:pt x="85986" y="168607"/>
                  <a:pt x="86442" y="168510"/>
                  <a:pt x="86635" y="168556"/>
                </a:cubicBezTo>
                <a:cubicBezTo>
                  <a:pt x="86900" y="168619"/>
                  <a:pt x="87328" y="168958"/>
                  <a:pt x="87647" y="169043"/>
                </a:cubicBezTo>
                <a:cubicBezTo>
                  <a:pt x="88127" y="169170"/>
                  <a:pt x="89220" y="168797"/>
                  <a:pt x="89635" y="168668"/>
                </a:cubicBezTo>
                <a:cubicBezTo>
                  <a:pt x="89960" y="168567"/>
                  <a:pt x="90361" y="168682"/>
                  <a:pt x="90685" y="168631"/>
                </a:cubicBezTo>
                <a:cubicBezTo>
                  <a:pt x="90917" y="168595"/>
                  <a:pt x="91367" y="168175"/>
                  <a:pt x="91510" y="168031"/>
                </a:cubicBezTo>
                <a:cubicBezTo>
                  <a:pt x="91767" y="167773"/>
                  <a:pt x="92476" y="167608"/>
                  <a:pt x="92822" y="167468"/>
                </a:cubicBezTo>
                <a:cubicBezTo>
                  <a:pt x="93427" y="167224"/>
                  <a:pt x="93969" y="166543"/>
                  <a:pt x="94622" y="166268"/>
                </a:cubicBezTo>
                <a:cubicBezTo>
                  <a:pt x="94904" y="166149"/>
                  <a:pt x="96683" y="165256"/>
                  <a:pt x="96685" y="165256"/>
                </a:cubicBezTo>
                <a:cubicBezTo>
                  <a:pt x="97338" y="165164"/>
                  <a:pt x="98732" y="164784"/>
                  <a:pt x="99197" y="164356"/>
                </a:cubicBezTo>
                <a:cubicBezTo>
                  <a:pt x="100282" y="163356"/>
                  <a:pt x="99947" y="163106"/>
                  <a:pt x="101410" y="162649"/>
                </a:cubicBezTo>
                <a:cubicBezTo>
                  <a:pt x="102573" y="162080"/>
                  <a:pt x="103111" y="163569"/>
                  <a:pt x="103120" y="164660"/>
                </a:cubicBezTo>
                <a:cubicBezTo>
                  <a:pt x="103582" y="164724"/>
                  <a:pt x="107718" y="164154"/>
                  <a:pt x="107808" y="164004"/>
                </a:cubicBezTo>
                <a:cubicBezTo>
                  <a:pt x="108165" y="163945"/>
                  <a:pt x="109246" y="163888"/>
                  <a:pt x="109542" y="163957"/>
                </a:cubicBezTo>
                <a:cubicBezTo>
                  <a:pt x="110336" y="164143"/>
                  <a:pt x="114067" y="165517"/>
                  <a:pt x="113995" y="166254"/>
                </a:cubicBezTo>
                <a:cubicBezTo>
                  <a:pt x="115013" y="166159"/>
                  <a:pt x="115977" y="165821"/>
                  <a:pt x="117042" y="165785"/>
                </a:cubicBezTo>
                <a:cubicBezTo>
                  <a:pt x="117812" y="165759"/>
                  <a:pt x="120779" y="167212"/>
                  <a:pt x="121776" y="166019"/>
                </a:cubicBezTo>
                <a:cubicBezTo>
                  <a:pt x="122053" y="165688"/>
                  <a:pt x="121893" y="164712"/>
                  <a:pt x="122151" y="164285"/>
                </a:cubicBezTo>
                <a:cubicBezTo>
                  <a:pt x="122415" y="163850"/>
                  <a:pt x="123356" y="163842"/>
                  <a:pt x="123792" y="163957"/>
                </a:cubicBezTo>
                <a:cubicBezTo>
                  <a:pt x="124821" y="164228"/>
                  <a:pt x="124315" y="165044"/>
                  <a:pt x="125526" y="165410"/>
                </a:cubicBezTo>
                <a:cubicBezTo>
                  <a:pt x="126838" y="165807"/>
                  <a:pt x="131286" y="164453"/>
                  <a:pt x="133167" y="164707"/>
                </a:cubicBezTo>
                <a:cubicBezTo>
                  <a:pt x="133204" y="164712"/>
                  <a:pt x="133435" y="164628"/>
                  <a:pt x="133448" y="164613"/>
                </a:cubicBezTo>
                <a:cubicBezTo>
                  <a:pt x="134369" y="163593"/>
                  <a:pt x="137464" y="162880"/>
                  <a:pt x="138745" y="161988"/>
                </a:cubicBezTo>
                <a:cubicBezTo>
                  <a:pt x="138941" y="161852"/>
                  <a:pt x="140134" y="161969"/>
                  <a:pt x="140433" y="161847"/>
                </a:cubicBezTo>
                <a:cubicBezTo>
                  <a:pt x="140701" y="161737"/>
                  <a:pt x="142885" y="156786"/>
                  <a:pt x="143011" y="156269"/>
                </a:cubicBezTo>
                <a:cubicBezTo>
                  <a:pt x="143241" y="155325"/>
                  <a:pt x="143117" y="154672"/>
                  <a:pt x="143485" y="153554"/>
                </a:cubicBezTo>
                <a:cubicBezTo>
                  <a:pt x="143673" y="153096"/>
                  <a:pt x="144070" y="152482"/>
                  <a:pt x="144198" y="151904"/>
                </a:cubicBezTo>
                <a:cubicBezTo>
                  <a:pt x="144245" y="151608"/>
                  <a:pt x="143278" y="149875"/>
                  <a:pt x="142964" y="149755"/>
                </a:cubicBezTo>
                <a:cubicBezTo>
                  <a:pt x="142841" y="148711"/>
                  <a:pt x="142688" y="148513"/>
                  <a:pt x="141792" y="147973"/>
                </a:cubicBezTo>
                <a:cubicBezTo>
                  <a:pt x="141607" y="147862"/>
                  <a:pt x="140060" y="147957"/>
                  <a:pt x="139730" y="147880"/>
                </a:cubicBezTo>
                <a:cubicBezTo>
                  <a:pt x="139685" y="147870"/>
                  <a:pt x="139600" y="147786"/>
                  <a:pt x="139589" y="147739"/>
                </a:cubicBezTo>
                <a:cubicBezTo>
                  <a:pt x="139253" y="146314"/>
                  <a:pt x="140027" y="145193"/>
                  <a:pt x="139073" y="144130"/>
                </a:cubicBezTo>
                <a:cubicBezTo>
                  <a:pt x="139029" y="143825"/>
                  <a:pt x="139163" y="143538"/>
                  <a:pt x="139120" y="143239"/>
                </a:cubicBezTo>
                <a:cubicBezTo>
                  <a:pt x="139457" y="142828"/>
                  <a:pt x="140159" y="141686"/>
                  <a:pt x="140433" y="141505"/>
                </a:cubicBezTo>
                <a:cubicBezTo>
                  <a:pt x="140187" y="140624"/>
                  <a:pt x="143140" y="139348"/>
                  <a:pt x="143761" y="139114"/>
                </a:cubicBezTo>
                <a:cubicBezTo>
                  <a:pt x="143916" y="139055"/>
                  <a:pt x="145942" y="139023"/>
                  <a:pt x="146011" y="139020"/>
                </a:cubicBezTo>
                <a:cubicBezTo>
                  <a:pt x="147260" y="138958"/>
                  <a:pt x="147415" y="138194"/>
                  <a:pt x="148355" y="137802"/>
                </a:cubicBezTo>
                <a:cubicBezTo>
                  <a:pt x="148882" y="137582"/>
                  <a:pt x="152011" y="137716"/>
                  <a:pt x="152339" y="138130"/>
                </a:cubicBezTo>
                <a:cubicBezTo>
                  <a:pt x="152692" y="138576"/>
                  <a:pt x="153236" y="140076"/>
                  <a:pt x="153323" y="140145"/>
                </a:cubicBezTo>
                <a:cubicBezTo>
                  <a:pt x="153863" y="140574"/>
                  <a:pt x="160344" y="140417"/>
                  <a:pt x="160822" y="140098"/>
                </a:cubicBezTo>
                <a:cubicBezTo>
                  <a:pt x="162006" y="139307"/>
                  <a:pt x="167801" y="137244"/>
                  <a:pt x="167994" y="136255"/>
                </a:cubicBezTo>
                <a:cubicBezTo>
                  <a:pt x="168107" y="135674"/>
                  <a:pt x="167556" y="135372"/>
                  <a:pt x="167900" y="134802"/>
                </a:cubicBezTo>
                <a:cubicBezTo>
                  <a:pt x="168170" y="134576"/>
                  <a:pt x="168350" y="134266"/>
                  <a:pt x="168640" y="134015"/>
                </a:cubicBezTo>
                <a:cubicBezTo>
                  <a:pt x="168757" y="134102"/>
                  <a:pt x="168852" y="134041"/>
                  <a:pt x="168838" y="133911"/>
                </a:cubicBezTo>
                <a:cubicBezTo>
                  <a:pt x="170267" y="133341"/>
                  <a:pt x="170683" y="132292"/>
                  <a:pt x="170807" y="130911"/>
                </a:cubicBezTo>
                <a:cubicBezTo>
                  <a:pt x="170931" y="129532"/>
                  <a:pt x="173063" y="126956"/>
                  <a:pt x="172775" y="125802"/>
                </a:cubicBezTo>
                <a:cubicBezTo>
                  <a:pt x="172770" y="125783"/>
                  <a:pt x="170840" y="123757"/>
                  <a:pt x="170572" y="123317"/>
                </a:cubicBezTo>
                <a:cubicBezTo>
                  <a:pt x="170495" y="123190"/>
                  <a:pt x="170501" y="123175"/>
                  <a:pt x="170479" y="123036"/>
                </a:cubicBezTo>
                <a:cubicBezTo>
                  <a:pt x="170449" y="122849"/>
                  <a:pt x="170398" y="121286"/>
                  <a:pt x="170385" y="121255"/>
                </a:cubicBezTo>
                <a:cubicBezTo>
                  <a:pt x="170275" y="120991"/>
                  <a:pt x="169782" y="120649"/>
                  <a:pt x="169775" y="120130"/>
                </a:cubicBezTo>
                <a:cubicBezTo>
                  <a:pt x="169771" y="119830"/>
                  <a:pt x="170232" y="119357"/>
                  <a:pt x="170385" y="119098"/>
                </a:cubicBezTo>
                <a:cubicBezTo>
                  <a:pt x="170547" y="118823"/>
                  <a:pt x="170639" y="113361"/>
                  <a:pt x="170449" y="113076"/>
                </a:cubicBezTo>
                <a:cubicBezTo>
                  <a:pt x="170204" y="112185"/>
                  <a:pt x="169332" y="111469"/>
                  <a:pt x="169588" y="110427"/>
                </a:cubicBezTo>
                <a:cubicBezTo>
                  <a:pt x="169676" y="110067"/>
                  <a:pt x="170197" y="109853"/>
                  <a:pt x="170385" y="109583"/>
                </a:cubicBezTo>
                <a:cubicBezTo>
                  <a:pt x="170729" y="109088"/>
                  <a:pt x="172174" y="107153"/>
                  <a:pt x="172260" y="106911"/>
                </a:cubicBezTo>
                <a:cubicBezTo>
                  <a:pt x="172419" y="106466"/>
                  <a:pt x="173532" y="105863"/>
                  <a:pt x="173713" y="105598"/>
                </a:cubicBezTo>
                <a:cubicBezTo>
                  <a:pt x="174082" y="105058"/>
                  <a:pt x="174461" y="104205"/>
                  <a:pt x="174791" y="103630"/>
                </a:cubicBezTo>
                <a:cubicBezTo>
                  <a:pt x="174852" y="103524"/>
                  <a:pt x="176050" y="102340"/>
                  <a:pt x="176244" y="102130"/>
                </a:cubicBezTo>
                <a:cubicBezTo>
                  <a:pt x="176424" y="101935"/>
                  <a:pt x="176421" y="101289"/>
                  <a:pt x="176479" y="101005"/>
                </a:cubicBezTo>
                <a:cubicBezTo>
                  <a:pt x="176594" y="100435"/>
                  <a:pt x="177159" y="100085"/>
                  <a:pt x="177510" y="99598"/>
                </a:cubicBezTo>
                <a:cubicBezTo>
                  <a:pt x="178758" y="97867"/>
                  <a:pt x="178439" y="95207"/>
                  <a:pt x="179057" y="93364"/>
                </a:cubicBezTo>
                <a:cubicBezTo>
                  <a:pt x="179133" y="93138"/>
                  <a:pt x="179039" y="92906"/>
                  <a:pt x="178927" y="92686"/>
                </a:cubicBezTo>
                <a:cubicBezTo>
                  <a:pt x="179936" y="92237"/>
                  <a:pt x="180906" y="91369"/>
                  <a:pt x="181708" y="90741"/>
                </a:cubicBezTo>
                <a:cubicBezTo>
                  <a:pt x="181921" y="90574"/>
                  <a:pt x="182665" y="90518"/>
                  <a:pt x="182758" y="90441"/>
                </a:cubicBezTo>
                <a:cubicBezTo>
                  <a:pt x="183169" y="90100"/>
                  <a:pt x="183563" y="89526"/>
                  <a:pt x="183898" y="89091"/>
                </a:cubicBezTo>
                <a:cubicBezTo>
                  <a:pt x="184041" y="88905"/>
                  <a:pt x="184946" y="86628"/>
                  <a:pt x="185128" y="86211"/>
                </a:cubicBezTo>
                <a:cubicBezTo>
                  <a:pt x="185233" y="85972"/>
                  <a:pt x="186553" y="83438"/>
                  <a:pt x="186598" y="83391"/>
                </a:cubicBezTo>
                <a:cubicBezTo>
                  <a:pt x="186803" y="83177"/>
                  <a:pt x="186827" y="81982"/>
                  <a:pt x="186928" y="81711"/>
                </a:cubicBezTo>
                <a:cubicBezTo>
                  <a:pt x="187026" y="81445"/>
                  <a:pt x="187140" y="81258"/>
                  <a:pt x="187238" y="81028"/>
                </a:cubicBezTo>
                <a:cubicBezTo>
                  <a:pt x="187307" y="80886"/>
                  <a:pt x="187636" y="79900"/>
                  <a:pt x="187659" y="79869"/>
                </a:cubicBezTo>
                <a:cubicBezTo>
                  <a:pt x="188043" y="79345"/>
                  <a:pt x="191356" y="75610"/>
                  <a:pt x="191559" y="75519"/>
                </a:cubicBezTo>
                <a:cubicBezTo>
                  <a:pt x="191629" y="75488"/>
                  <a:pt x="191800" y="75564"/>
                  <a:pt x="191897" y="75481"/>
                </a:cubicBezTo>
                <a:cubicBezTo>
                  <a:pt x="191931" y="75223"/>
                  <a:pt x="191794" y="74914"/>
                  <a:pt x="191859" y="74694"/>
                </a:cubicBezTo>
                <a:cubicBezTo>
                  <a:pt x="191974" y="74304"/>
                  <a:pt x="192974" y="72878"/>
                  <a:pt x="193359" y="72819"/>
                </a:cubicBezTo>
                <a:cubicBezTo>
                  <a:pt x="194011" y="72720"/>
                  <a:pt x="196440" y="72329"/>
                  <a:pt x="196621" y="72032"/>
                </a:cubicBezTo>
                <a:cubicBezTo>
                  <a:pt x="196676" y="71942"/>
                  <a:pt x="196697" y="71845"/>
                  <a:pt x="196696" y="71732"/>
                </a:cubicBezTo>
                <a:cubicBezTo>
                  <a:pt x="196678" y="69948"/>
                  <a:pt x="196273" y="67057"/>
                  <a:pt x="196509" y="65469"/>
                </a:cubicBezTo>
                <a:cubicBezTo>
                  <a:pt x="196600" y="64855"/>
                  <a:pt x="197047" y="64796"/>
                  <a:pt x="197203" y="64419"/>
                </a:cubicBezTo>
                <a:lnTo>
                  <a:pt x="197209" y="64195"/>
                </a:lnTo>
                <a:cubicBezTo>
                  <a:pt x="197703" y="63587"/>
                  <a:pt x="198028" y="63638"/>
                  <a:pt x="198421" y="63219"/>
                </a:cubicBezTo>
                <a:cubicBezTo>
                  <a:pt x="198640" y="62986"/>
                  <a:pt x="198639" y="62474"/>
                  <a:pt x="198834" y="62244"/>
                </a:cubicBezTo>
                <a:cubicBezTo>
                  <a:pt x="198924" y="62138"/>
                  <a:pt x="199334" y="61959"/>
                  <a:pt x="199471" y="61832"/>
                </a:cubicBezTo>
                <a:cubicBezTo>
                  <a:pt x="199580" y="61731"/>
                  <a:pt x="200133" y="60674"/>
                  <a:pt x="200259" y="60482"/>
                </a:cubicBezTo>
                <a:cubicBezTo>
                  <a:pt x="200349" y="60345"/>
                  <a:pt x="200319" y="60037"/>
                  <a:pt x="200184" y="59882"/>
                </a:cubicBezTo>
                <a:cubicBezTo>
                  <a:pt x="199694" y="59320"/>
                  <a:pt x="200788" y="57920"/>
                  <a:pt x="200934" y="57557"/>
                </a:cubicBezTo>
                <a:cubicBezTo>
                  <a:pt x="201141" y="57041"/>
                  <a:pt x="201053" y="56753"/>
                  <a:pt x="201046" y="56244"/>
                </a:cubicBezTo>
                <a:cubicBezTo>
                  <a:pt x="201045" y="56170"/>
                  <a:pt x="201686" y="55526"/>
                  <a:pt x="201759" y="55232"/>
                </a:cubicBezTo>
                <a:cubicBezTo>
                  <a:pt x="201828" y="54957"/>
                  <a:pt x="201459" y="54319"/>
                  <a:pt x="201459" y="53994"/>
                </a:cubicBezTo>
                <a:cubicBezTo>
                  <a:pt x="201458" y="53247"/>
                  <a:pt x="201430" y="52730"/>
                  <a:pt x="201121" y="52157"/>
                </a:cubicBezTo>
                <a:cubicBezTo>
                  <a:pt x="200777" y="51519"/>
                  <a:pt x="200310" y="48021"/>
                  <a:pt x="200259" y="47057"/>
                </a:cubicBezTo>
                <a:cubicBezTo>
                  <a:pt x="200202" y="45986"/>
                  <a:pt x="200458" y="44000"/>
                  <a:pt x="200187" y="43014"/>
                </a:cubicBezTo>
                <a:cubicBezTo>
                  <a:pt x="200115" y="42538"/>
                  <a:pt x="200450" y="42052"/>
                  <a:pt x="200371" y="41469"/>
                </a:cubicBezTo>
                <a:cubicBezTo>
                  <a:pt x="200338" y="41223"/>
                  <a:pt x="200107" y="41076"/>
                  <a:pt x="200109" y="40832"/>
                </a:cubicBezTo>
                <a:cubicBezTo>
                  <a:pt x="200116" y="39712"/>
                  <a:pt x="200170" y="39248"/>
                  <a:pt x="200034" y="38094"/>
                </a:cubicBezTo>
                <a:cubicBezTo>
                  <a:pt x="200016" y="37945"/>
                  <a:pt x="200366" y="35029"/>
                  <a:pt x="200409" y="34682"/>
                </a:cubicBezTo>
                <a:cubicBezTo>
                  <a:pt x="200478" y="34121"/>
                  <a:pt x="200230" y="33892"/>
                  <a:pt x="200259" y="33557"/>
                </a:cubicBezTo>
                <a:cubicBezTo>
                  <a:pt x="200284" y="33269"/>
                  <a:pt x="200800" y="32032"/>
                  <a:pt x="200934" y="31607"/>
                </a:cubicBezTo>
                <a:cubicBezTo>
                  <a:pt x="201120" y="31018"/>
                  <a:pt x="200924" y="28528"/>
                  <a:pt x="201159" y="27932"/>
                </a:cubicBezTo>
                <a:cubicBezTo>
                  <a:pt x="201268" y="27656"/>
                  <a:pt x="203807" y="24312"/>
                  <a:pt x="203971" y="24182"/>
                </a:cubicBezTo>
                <a:cubicBezTo>
                  <a:pt x="204495" y="23888"/>
                  <a:pt x="204823" y="23308"/>
                  <a:pt x="205284" y="22644"/>
                </a:cubicBezTo>
                <a:cubicBezTo>
                  <a:pt x="205437" y="22424"/>
                  <a:pt x="206001" y="22215"/>
                  <a:pt x="206146" y="21932"/>
                </a:cubicBezTo>
                <a:cubicBezTo>
                  <a:pt x="206630" y="20984"/>
                  <a:pt x="207085" y="20419"/>
                  <a:pt x="207571" y="19569"/>
                </a:cubicBezTo>
                <a:cubicBezTo>
                  <a:pt x="208849" y="17335"/>
                  <a:pt x="209676" y="14820"/>
                  <a:pt x="210984" y="12557"/>
                </a:cubicBezTo>
                <a:cubicBezTo>
                  <a:pt x="211120" y="12321"/>
                  <a:pt x="211663" y="11465"/>
                  <a:pt x="211696" y="11244"/>
                </a:cubicBezTo>
                <a:cubicBezTo>
                  <a:pt x="211735" y="10979"/>
                  <a:pt x="211713" y="10578"/>
                  <a:pt x="211884" y="10344"/>
                </a:cubicBezTo>
                <a:cubicBezTo>
                  <a:pt x="212173" y="9948"/>
                  <a:pt x="212669" y="9048"/>
                  <a:pt x="212896" y="8507"/>
                </a:cubicBezTo>
                <a:cubicBezTo>
                  <a:pt x="213036" y="8173"/>
                  <a:pt x="212874" y="7889"/>
                  <a:pt x="213159" y="7419"/>
                </a:cubicBezTo>
                <a:cubicBezTo>
                  <a:pt x="213450" y="6938"/>
                  <a:pt x="215042" y="4286"/>
                  <a:pt x="215409" y="4232"/>
                </a:cubicBezTo>
                <a:cubicBezTo>
                  <a:pt x="215690" y="4191"/>
                  <a:pt x="216122" y="4179"/>
                  <a:pt x="216309" y="4007"/>
                </a:cubicBezTo>
                <a:cubicBezTo>
                  <a:pt x="216713" y="3635"/>
                  <a:pt x="217331" y="2184"/>
                  <a:pt x="218034" y="2207"/>
                </a:cubicBezTo>
                <a:cubicBezTo>
                  <a:pt x="218766" y="2231"/>
                  <a:pt x="219811" y="2290"/>
                  <a:pt x="220509" y="1738"/>
                </a:cubicBezTo>
                <a:cubicBezTo>
                  <a:pt x="221033" y="1649"/>
                  <a:pt x="221366" y="1528"/>
                  <a:pt x="221934" y="1457"/>
                </a:cubicBezTo>
                <a:cubicBezTo>
                  <a:pt x="222062" y="1176"/>
                  <a:pt x="222463" y="829"/>
                  <a:pt x="222759" y="707"/>
                </a:cubicBezTo>
                <a:cubicBezTo>
                  <a:pt x="222709" y="0"/>
                  <a:pt x="223777" y="237"/>
                  <a:pt x="224259" y="32"/>
                </a:cubicBezTo>
                <a:cubicBezTo>
                  <a:pt x="224466" y="181"/>
                  <a:pt x="227056" y="321"/>
                  <a:pt x="227709" y="482"/>
                </a:cubicBezTo>
                <a:cubicBezTo>
                  <a:pt x="228182" y="598"/>
                  <a:pt x="228843" y="960"/>
                  <a:pt x="229433" y="1045"/>
                </a:cubicBezTo>
                <a:cubicBezTo>
                  <a:pt x="229470" y="1120"/>
                  <a:pt x="229516" y="1155"/>
                  <a:pt x="229577" y="1150"/>
                </a:cubicBezTo>
                <a:cubicBezTo>
                  <a:pt x="229785" y="1375"/>
                  <a:pt x="229833" y="1599"/>
                  <a:pt x="230093" y="1806"/>
                </a:cubicBezTo>
                <a:cubicBezTo>
                  <a:pt x="230187" y="1881"/>
                  <a:pt x="230602" y="1775"/>
                  <a:pt x="230749" y="1806"/>
                </a:cubicBezTo>
                <a:cubicBezTo>
                  <a:pt x="230878" y="1833"/>
                  <a:pt x="231952" y="3552"/>
                  <a:pt x="232108" y="3752"/>
                </a:cubicBezTo>
                <a:cubicBezTo>
                  <a:pt x="232825" y="4672"/>
                  <a:pt x="232994" y="4461"/>
                  <a:pt x="234100" y="4736"/>
                </a:cubicBezTo>
                <a:cubicBezTo>
                  <a:pt x="234369" y="4803"/>
                  <a:pt x="234505" y="5057"/>
                  <a:pt x="234639" y="5087"/>
                </a:cubicBezTo>
                <a:cubicBezTo>
                  <a:pt x="234979" y="5162"/>
                  <a:pt x="235264" y="5256"/>
                  <a:pt x="235467" y="5298"/>
                </a:cubicBezTo>
                <a:cubicBezTo>
                  <a:pt x="235523" y="5361"/>
                  <a:pt x="235586" y="5361"/>
                  <a:pt x="235648" y="5361"/>
                </a:cubicBezTo>
                <a:cubicBezTo>
                  <a:pt x="236253" y="5801"/>
                  <a:pt x="237325" y="6195"/>
                  <a:pt x="238018" y="6651"/>
                </a:cubicBezTo>
                <a:cubicBezTo>
                  <a:pt x="238156" y="6742"/>
                  <a:pt x="238170" y="6925"/>
                  <a:pt x="238228" y="7071"/>
                </a:cubicBezTo>
                <a:cubicBezTo>
                  <a:pt x="238409" y="7525"/>
                  <a:pt x="239965" y="8588"/>
                  <a:pt x="240328" y="8931"/>
                </a:cubicBezTo>
                <a:cubicBezTo>
                  <a:pt x="240430" y="9028"/>
                  <a:pt x="240385" y="9480"/>
                  <a:pt x="240448" y="9621"/>
                </a:cubicBezTo>
                <a:cubicBezTo>
                  <a:pt x="240504" y="9746"/>
                  <a:pt x="241946" y="10861"/>
                  <a:pt x="242008" y="10881"/>
                </a:cubicBezTo>
                <a:cubicBezTo>
                  <a:pt x="242029" y="11194"/>
                  <a:pt x="242103" y="11950"/>
                  <a:pt x="242278" y="12171"/>
                </a:cubicBezTo>
                <a:cubicBezTo>
                  <a:pt x="242339" y="12248"/>
                  <a:pt x="242779" y="12408"/>
                  <a:pt x="242878" y="12531"/>
                </a:cubicBezTo>
                <a:cubicBezTo>
                  <a:pt x="243062" y="12759"/>
                  <a:pt x="243338" y="13278"/>
                  <a:pt x="243538" y="13521"/>
                </a:cubicBezTo>
                <a:cubicBezTo>
                  <a:pt x="243775" y="13809"/>
                  <a:pt x="244345" y="14054"/>
                  <a:pt x="244588" y="14391"/>
                </a:cubicBezTo>
                <a:cubicBezTo>
                  <a:pt x="244983" y="14938"/>
                  <a:pt x="245124" y="14982"/>
                  <a:pt x="245218" y="15711"/>
                </a:cubicBezTo>
                <a:cubicBezTo>
                  <a:pt x="245273" y="16138"/>
                  <a:pt x="245579" y="16885"/>
                  <a:pt x="245578" y="16911"/>
                </a:cubicBezTo>
                <a:cubicBezTo>
                  <a:pt x="245799" y="16972"/>
                  <a:pt x="246101" y="16922"/>
                  <a:pt x="246328" y="17031"/>
                </a:cubicBezTo>
                <a:cubicBezTo>
                  <a:pt x="246496" y="17111"/>
                  <a:pt x="247017" y="17647"/>
                  <a:pt x="247023" y="17814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 w="6350" cap="rnd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/>
            <a:tailEnd/>
          </a:ln>
          <a:effectLst>
            <a:glow rad="228600">
              <a:schemeClr val="accent1">
                <a:satMod val="175000"/>
                <a:alpha val="20000"/>
              </a:scheme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 descr="A satellite in space&#10;&#10;Description automatically generated with low confidence">
            <a:extLst>
              <a:ext uri="{FF2B5EF4-FFF2-40B4-BE49-F238E27FC236}">
                <a16:creationId xmlns:a16="http://schemas.microsoft.com/office/drawing/2014/main" id="{4AB9F922-447A-C298-654A-75455E9CC2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621" y="2064920"/>
            <a:ext cx="670098" cy="5577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ED5901-8DE3-722F-484B-38E18D439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159" y="1700169"/>
            <a:ext cx="637450" cy="597421"/>
          </a:xfrm>
          <a:prstGeom prst="rect">
            <a:avLst/>
          </a:prstGeom>
        </p:spPr>
      </p:pic>
      <p:pic>
        <p:nvPicPr>
          <p:cNvPr id="19" name="Picture 18" descr="A picture containing truck, outdoor, transport, concrete mixer&#10;&#10;Description automatically generated">
            <a:extLst>
              <a:ext uri="{FF2B5EF4-FFF2-40B4-BE49-F238E27FC236}">
                <a16:creationId xmlns:a16="http://schemas.microsoft.com/office/drawing/2014/main" id="{A460C3DB-0697-04CE-67F4-FCCF34E5FF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537" y="4980081"/>
            <a:ext cx="670098" cy="357971"/>
          </a:xfrm>
          <a:prstGeom prst="rect">
            <a:avLst/>
          </a:prstGeom>
        </p:spPr>
      </p:pic>
      <p:pic>
        <p:nvPicPr>
          <p:cNvPr id="20" name="Picture 19" descr="A picture containing boat, transport">
            <a:extLst>
              <a:ext uri="{FF2B5EF4-FFF2-40B4-BE49-F238E27FC236}">
                <a16:creationId xmlns:a16="http://schemas.microsoft.com/office/drawing/2014/main" id="{4B5BD258-6AF1-FC23-9072-0009FC0A49A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484" y="5604254"/>
            <a:ext cx="1643084" cy="666864"/>
          </a:xfrm>
          <a:prstGeom prst="rect">
            <a:avLst/>
          </a:prstGeom>
        </p:spPr>
      </p:pic>
      <p:pic>
        <p:nvPicPr>
          <p:cNvPr id="23" name="Picture 22" descr="A picture containing transport&#10;&#10;Description automatically generated">
            <a:extLst>
              <a:ext uri="{FF2B5EF4-FFF2-40B4-BE49-F238E27FC236}">
                <a16:creationId xmlns:a16="http://schemas.microsoft.com/office/drawing/2014/main" id="{58C3DAB8-3E9D-4AA7-F68E-638A691B5F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35" y="1204122"/>
            <a:ext cx="688237" cy="504996"/>
          </a:xfrm>
          <a:prstGeom prst="rect">
            <a:avLst/>
          </a:prstGeom>
        </p:spPr>
      </p:pic>
      <p:pic>
        <p:nvPicPr>
          <p:cNvPr id="34" name="Picture 1166">
            <a:extLst>
              <a:ext uri="{FF2B5EF4-FFF2-40B4-BE49-F238E27FC236}">
                <a16:creationId xmlns:a16="http://schemas.microsoft.com/office/drawing/2014/main" id="{D9D1F177-B263-E1AA-66F8-EE2BE3373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4974" y="4523991"/>
            <a:ext cx="760739" cy="33251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5" name="Picture 34" descr="Diagram, engineering drawing&#10;&#10;Description automatically generated">
            <a:extLst>
              <a:ext uri="{FF2B5EF4-FFF2-40B4-BE49-F238E27FC236}">
                <a16:creationId xmlns:a16="http://schemas.microsoft.com/office/drawing/2014/main" id="{5F49EA43-7982-D641-D50C-91E79FD711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446" y="6484651"/>
            <a:ext cx="580179" cy="6270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C8D10DC8-4D89-37C8-3074-7E19EB8831A8}"/>
              </a:ext>
            </a:extLst>
          </p:cNvPr>
          <p:cNvGrpSpPr/>
          <p:nvPr/>
        </p:nvGrpSpPr>
        <p:grpSpPr>
          <a:xfrm>
            <a:off x="7623994" y="6198425"/>
            <a:ext cx="1176722" cy="399989"/>
            <a:chOff x="6437429" y="6390759"/>
            <a:chExt cx="627387" cy="213260"/>
          </a:xfrm>
        </p:grpSpPr>
        <p:pic>
          <p:nvPicPr>
            <p:cNvPr id="57" name="Picture 4">
              <a:extLst>
                <a:ext uri="{FF2B5EF4-FFF2-40B4-BE49-F238E27FC236}">
                  <a16:creationId xmlns:a16="http://schemas.microsoft.com/office/drawing/2014/main" id="{085770A2-F0BA-D458-590A-C5735E9C51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4397031">
              <a:off x="6652718" y="6175470"/>
              <a:ext cx="107644" cy="538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4">
              <a:extLst>
                <a:ext uri="{FF2B5EF4-FFF2-40B4-BE49-F238E27FC236}">
                  <a16:creationId xmlns:a16="http://schemas.microsoft.com/office/drawing/2014/main" id="{8527206A-F78E-B2A8-0E5E-6933E401FE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5650749" flipV="1">
              <a:off x="6729316" y="6268519"/>
              <a:ext cx="83802" cy="587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5" name="Content Placeholder 60">
            <a:extLst>
              <a:ext uri="{FF2B5EF4-FFF2-40B4-BE49-F238E27FC236}">
                <a16:creationId xmlns:a16="http://schemas.microsoft.com/office/drawing/2014/main" id="{441E26F4-7921-219D-5470-E0FF085E242B}"/>
              </a:ext>
            </a:extLst>
          </p:cNvPr>
          <p:cNvSpPr txBox="1">
            <a:spLocks/>
          </p:cNvSpPr>
          <p:nvPr/>
        </p:nvSpPr>
        <p:spPr>
          <a:xfrm>
            <a:off x="593979" y="1456620"/>
            <a:ext cx="2974585" cy="24554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9025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1463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03425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Century Gothic" panose="020B0502020202020204" pitchFamily="34" charset="0"/>
              </a:rPr>
              <a:t>MISSION: </a:t>
            </a:r>
            <a:r>
              <a:rPr lang="en-US" b="0" dirty="0">
                <a:latin typeface="Century Gothic" panose="020B0502020202020204" pitchFamily="34" charset="0"/>
              </a:rPr>
              <a:t>Integrate Service and Agency elements into a unified air and missile defense capability to defeat hypersonic, ballistic, cruise missiles, and aerial threats.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80BF273-1556-4AA7-A308-EB8B4DFC9BEF}"/>
              </a:ext>
            </a:extLst>
          </p:cNvPr>
          <p:cNvGrpSpPr/>
          <p:nvPr/>
        </p:nvGrpSpPr>
        <p:grpSpPr>
          <a:xfrm>
            <a:off x="680830" y="4326973"/>
            <a:ext cx="2476554" cy="2590394"/>
            <a:chOff x="-847460" y="1676400"/>
            <a:chExt cx="1379487" cy="1442898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CE2853F1-41F4-0CB6-5806-AF1AED738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7560" y="2046737"/>
              <a:ext cx="709479" cy="806230"/>
            </a:xfrm>
            <a:prstGeom prst="rect">
              <a:avLst/>
            </a:prstGeom>
            <a:effectLst/>
          </p:spPr>
        </p:pic>
        <p:pic>
          <p:nvPicPr>
            <p:cNvPr id="68" name="Picture 67" descr="Logo&#10;&#10;Description automatically generated">
              <a:extLst>
                <a:ext uri="{FF2B5EF4-FFF2-40B4-BE49-F238E27FC236}">
                  <a16:creationId xmlns:a16="http://schemas.microsoft.com/office/drawing/2014/main" id="{1A776124-4017-AB1C-069C-D2F27F904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7581" y="1676400"/>
              <a:ext cx="415669" cy="436326"/>
            </a:xfrm>
            <a:prstGeom prst="rect">
              <a:avLst/>
            </a:prstGeom>
          </p:spPr>
        </p:pic>
        <p:pic>
          <p:nvPicPr>
            <p:cNvPr id="69" name="Picture 68" descr="Logo&#10;&#10;Description automatically generated">
              <a:extLst>
                <a:ext uri="{FF2B5EF4-FFF2-40B4-BE49-F238E27FC236}">
                  <a16:creationId xmlns:a16="http://schemas.microsoft.com/office/drawing/2014/main" id="{92C522DD-0CD3-A3D5-E995-10D058830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20" y="2521152"/>
              <a:ext cx="419154" cy="419154"/>
            </a:xfrm>
            <a:prstGeom prst="rect">
              <a:avLst/>
            </a:prstGeom>
          </p:spPr>
        </p:pic>
        <p:pic>
          <p:nvPicPr>
            <p:cNvPr id="70" name="Picture 69" descr="Logo&#10;&#10;Description automatically generated">
              <a:extLst>
                <a:ext uri="{FF2B5EF4-FFF2-40B4-BE49-F238E27FC236}">
                  <a16:creationId xmlns:a16="http://schemas.microsoft.com/office/drawing/2014/main" id="{D6715A1B-F4A7-E904-4896-F68E4DCD3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47460" y="2145360"/>
              <a:ext cx="415669" cy="415669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BE3927E7-EAB0-7636-7B59-DBD703F6C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/>
          </p:blipFill>
          <p:spPr>
            <a:xfrm>
              <a:off x="120731" y="1878752"/>
              <a:ext cx="411296" cy="411296"/>
            </a:xfrm>
            <a:prstGeom prst="rect">
              <a:avLst/>
            </a:prstGeom>
          </p:spPr>
        </p:pic>
        <p:pic>
          <p:nvPicPr>
            <p:cNvPr id="72" name="Picture 71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004AD719-386B-8AB1-DB1E-680BD981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39626" y="2703629"/>
              <a:ext cx="415669" cy="415669"/>
            </a:xfrm>
            <a:prstGeom prst="rect">
              <a:avLst/>
            </a:prstGeom>
          </p:spPr>
        </p:pic>
      </p:grpSp>
      <p:pic>
        <p:nvPicPr>
          <p:cNvPr id="5" name="Picture 4" descr="A picture containing building, indoor, dome, tiled&#10;&#10;Description automatically generated">
            <a:extLst>
              <a:ext uri="{FF2B5EF4-FFF2-40B4-BE49-F238E27FC236}">
                <a16:creationId xmlns:a16="http://schemas.microsoft.com/office/drawing/2014/main" id="{98B83830-653F-F926-9D8F-100F74147C8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759125" y="3363895"/>
            <a:ext cx="531712" cy="505439"/>
          </a:xfrm>
          <a:prstGeom prst="rect">
            <a:avLst/>
          </a:prstGeom>
        </p:spPr>
      </p:pic>
      <p:pic>
        <p:nvPicPr>
          <p:cNvPr id="8" name="Picture 7" descr="A picture containing text, indoor, electronics, display&#10;&#10;Description automatically generated">
            <a:extLst>
              <a:ext uri="{FF2B5EF4-FFF2-40B4-BE49-F238E27FC236}">
                <a16:creationId xmlns:a16="http://schemas.microsoft.com/office/drawing/2014/main" id="{6323682B-2480-EA08-3C9F-65AA31998694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1986" t="1876" r="4711" b="9002"/>
          <a:stretch/>
        </p:blipFill>
        <p:spPr>
          <a:xfrm>
            <a:off x="3733800" y="2897735"/>
            <a:ext cx="760739" cy="4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82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83788EF-E1D0-D586-4FB3-F8D2E3066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Questions?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C6EDEB-D3F4-4A05-2A77-78175EFC6E3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105" y="1467430"/>
            <a:ext cx="4257050" cy="4837554"/>
          </a:xfrm>
          <a:prstGeom prst="rect">
            <a:avLst/>
          </a:prstGeom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ADC09044-8CBE-1452-FAEF-238C370104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514692" y="7511203"/>
            <a:ext cx="438712" cy="212878"/>
          </a:xfrm>
        </p:spPr>
        <p:txBody>
          <a:bodyPr/>
          <a:lstStyle/>
          <a:p>
            <a:fld id="{099E438D-A3F5-4D15-9BAA-DF9C208D636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462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066800" y="362524"/>
            <a:ext cx="7924800" cy="514247"/>
          </a:xfrm>
        </p:spPr>
        <p:txBody>
          <a:bodyPr/>
          <a:lstStyle/>
          <a:p>
            <a:r>
              <a:rPr lang="en-US" dirty="0"/>
              <a:t>Agenda 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1"/>
          </p:nvPr>
        </p:nvSpPr>
        <p:spPr>
          <a:xfrm>
            <a:off x="669925" y="1274336"/>
            <a:ext cx="8720572" cy="46958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RCCTO Prototyping Updates</a:t>
            </a:r>
          </a:p>
          <a:p>
            <a:r>
              <a:rPr lang="en-US" dirty="0"/>
              <a:t>RCCTO “Tomorrow”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412386" y="7513622"/>
            <a:ext cx="533310" cy="258779"/>
          </a:xfrm>
        </p:spPr>
        <p:txBody>
          <a:bodyPr/>
          <a:lstStyle/>
          <a:p>
            <a:fld id="{099E438D-A3F5-4D15-9BAA-DF9C208D6363}" type="slidenum">
              <a:rPr lang="en-US"/>
              <a:pPr/>
              <a:t>2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CB6D4F9-149F-896C-A8FD-EC854BB6E276}"/>
              </a:ext>
            </a:extLst>
          </p:cNvPr>
          <p:cNvGrpSpPr/>
          <p:nvPr/>
        </p:nvGrpSpPr>
        <p:grpSpPr>
          <a:xfrm>
            <a:off x="1715679" y="2309568"/>
            <a:ext cx="6679409" cy="4874330"/>
            <a:chOff x="1413055" y="2247852"/>
            <a:chExt cx="7271206" cy="501500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8F85DED-4CE2-CBD1-DD14-710A96502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40926" y="4120095"/>
              <a:ext cx="4596783" cy="314276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44800AA-9ED1-0B5A-09AC-D52185C55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3055" y="2247852"/>
              <a:ext cx="4743099" cy="299034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0E4D7F2-7F94-07B4-4661-8B024AAD7A1C}"/>
                </a:ext>
              </a:extLst>
            </p:cNvPr>
            <p:cNvSpPr/>
            <p:nvPr/>
          </p:nvSpPr>
          <p:spPr>
            <a:xfrm>
              <a:off x="3441489" y="4288536"/>
              <a:ext cx="1724871" cy="1159764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6EE0F28-CB82-0BD8-BAEF-EAA1B1ACE64C}"/>
                </a:ext>
              </a:extLst>
            </p:cNvPr>
            <p:cNvSpPr txBox="1"/>
            <p:nvPr/>
          </p:nvSpPr>
          <p:spPr>
            <a:xfrm>
              <a:off x="7978752" y="5033156"/>
              <a:ext cx="705509" cy="158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00" b="1" dirty="0"/>
                <a:t>As of 01 AUG 2023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0185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E7F5552-918B-6CB8-726F-016BC44123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298" y="2769326"/>
            <a:ext cx="1444622" cy="23954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9F26B0-C0AA-48DB-F134-55921002E4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2155" y="2444587"/>
            <a:ext cx="3188005" cy="1883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itle 7">
            <a:extLst>
              <a:ext uri="{FF2B5EF4-FFF2-40B4-BE49-F238E27FC236}">
                <a16:creationId xmlns:a16="http://schemas.microsoft.com/office/drawing/2014/main" id="{CB8364EF-7531-1B55-505E-F736853A5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" y="362524"/>
            <a:ext cx="7968620" cy="514247"/>
          </a:xfrm>
        </p:spPr>
        <p:txBody>
          <a:bodyPr>
            <a:noAutofit/>
          </a:bodyPr>
          <a:lstStyle/>
          <a:p>
            <a:r>
              <a:rPr lang="en-US" dirty="0"/>
              <a:t>Long Range Hypersonic Weapon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4846A06A-6400-3116-1BBE-08B0A5D6E7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12386" y="7497920"/>
            <a:ext cx="542291" cy="258779"/>
          </a:xfrm>
        </p:spPr>
        <p:txBody>
          <a:bodyPr/>
          <a:lstStyle/>
          <a:p>
            <a:fld id="{099E438D-A3F5-4D15-9BAA-DF9C208D6363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D3D09B2-71C5-810F-0A39-BD39165D933B}"/>
              </a:ext>
            </a:extLst>
          </p:cNvPr>
          <p:cNvGrpSpPr/>
          <p:nvPr/>
        </p:nvGrpSpPr>
        <p:grpSpPr>
          <a:xfrm>
            <a:off x="495086" y="1218859"/>
            <a:ext cx="9115693" cy="1288287"/>
            <a:chOff x="495086" y="1531007"/>
            <a:chExt cx="9115693" cy="128828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408F87A-A386-EE0E-8574-5ECDBC43CBB6}"/>
                </a:ext>
              </a:extLst>
            </p:cNvPr>
            <p:cNvSpPr/>
            <p:nvPr/>
          </p:nvSpPr>
          <p:spPr>
            <a:xfrm flipH="1">
              <a:off x="1825315" y="1798124"/>
              <a:ext cx="7785464" cy="754053"/>
            </a:xfrm>
            <a:prstGeom prst="rect">
              <a:avLst/>
            </a:prstGeom>
            <a:effectLst/>
          </p:spPr>
          <p:txBody>
            <a:bodyPr wrap="square" anchor="ctr">
              <a:spAutoFit/>
            </a:bodyPr>
            <a:lstStyle/>
            <a:p>
              <a:pPr marL="0" lvl="1" defTabSz="769996">
                <a:spcAft>
                  <a:spcPts val="582"/>
                </a:spcAft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Where we have been:</a:t>
              </a:r>
            </a:p>
            <a:p>
              <a:pPr marL="316072" lvl="1" indent="-192088" defTabSz="769996"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800" dirty="0">
                  <a:solidFill>
                    <a:prstClr val="black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Developed, delivered first LRHW Battery’s equipment.</a:t>
              </a:r>
            </a:p>
          </p:txBody>
        </p:sp>
        <p:pic>
          <p:nvPicPr>
            <p:cNvPr id="9" name="Picture 8" descr="Shape&#10;&#10;Description automatically generated">
              <a:extLst>
                <a:ext uri="{FF2B5EF4-FFF2-40B4-BE49-F238E27FC236}">
                  <a16:creationId xmlns:a16="http://schemas.microsoft.com/office/drawing/2014/main" id="{0262096B-2D7F-6C2F-F4F2-4F147997C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086" y="1531007"/>
              <a:ext cx="1288286" cy="1288287"/>
            </a:xfrm>
            <a:prstGeom prst="rect">
              <a:avLst/>
            </a:prstGeom>
          </p:spPr>
        </p:pic>
      </p:grpSp>
      <p:pic>
        <p:nvPicPr>
          <p:cNvPr id="2" name="Picture 2" descr="Army's Hypersonic Weapon Range | LRHW Range, Speed, Specs">
            <a:extLst>
              <a:ext uri="{FF2B5EF4-FFF2-40B4-BE49-F238E27FC236}">
                <a16:creationId xmlns:a16="http://schemas.microsoft.com/office/drawing/2014/main" id="{3BB4B25E-00B2-A072-2E6D-DAA7694180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56" b="89837" l="2602" r="94005">
                        <a14:foregroundMark x1="75000" y1="21597" x2="79525" y2="27586"/>
                        <a14:foregroundMark x1="77715" y1="14338" x2="77715" y2="14338"/>
                        <a14:foregroundMark x1="77376" y1="8167" x2="77376" y2="8167"/>
                        <a14:foregroundMark x1="77489" y1="10345" x2="77489" y2="16878"/>
                        <a14:foregroundMark x1="77036" y1="6352" x2="77036" y2="6352"/>
                        <a14:foregroundMark x1="77715" y1="4537" x2="77715" y2="4537"/>
                        <a14:foregroundMark x1="72624" y1="20508" x2="72624" y2="20508"/>
                        <a14:foregroundMark x1="80204" y1="79310" x2="78620" y2="79855"/>
                        <a14:foregroundMark x1="80882" y1="80036" x2="80882" y2="77677"/>
                        <a14:foregroundMark x1="55769" y1="89111" x2="51697" y2="90018"/>
                        <a14:foregroundMark x1="84050" y1="58621" x2="92986" y2="60073"/>
                        <a14:foregroundMark x1="92986" y1="60073" x2="89253" y2="73321"/>
                        <a14:foregroundMark x1="89253" y1="73321" x2="82805" y2="77858"/>
                        <a14:foregroundMark x1="94118" y1="59165" x2="92421" y2="68421"/>
                        <a14:foregroundMark x1="92421" y1="68421" x2="89480" y2="70236"/>
                        <a14:foregroundMark x1="6109" y1="36298" x2="5995" y2="37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647" y="5134126"/>
            <a:ext cx="3241165" cy="201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3A185B-D87F-F288-E644-8D606B30CAD7}"/>
              </a:ext>
            </a:extLst>
          </p:cNvPr>
          <p:cNvSpPr/>
          <p:nvPr/>
        </p:nvSpPr>
        <p:spPr>
          <a:xfrm flipH="1">
            <a:off x="3607390" y="4576843"/>
            <a:ext cx="6347286" cy="2646878"/>
          </a:xfrm>
          <a:prstGeom prst="rect">
            <a:avLst/>
          </a:prstGeom>
          <a:effectLst/>
        </p:spPr>
        <p:txBody>
          <a:bodyPr wrap="square" anchor="ctr">
            <a:spAutoFit/>
          </a:bodyPr>
          <a:lstStyle/>
          <a:p>
            <a:pPr marL="0" lvl="1" defTabSz="769996">
              <a:spcAft>
                <a:spcPts val="582"/>
              </a:spcAft>
              <a:defRPr/>
            </a:pPr>
            <a:r>
              <a:rPr lang="en-US" sz="2000" b="1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Where we are going:</a:t>
            </a:r>
          </a:p>
          <a:p>
            <a:pPr marL="316072" lvl="1" indent="-192088" defTabSz="769996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Prepare for next Joint Flight Campaign test with Navy Conventional Prompt Strike program.</a:t>
            </a:r>
          </a:p>
          <a:p>
            <a:pPr marL="316072" lvl="1" indent="-192088" defTabSz="769996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Complete unit certification and flight test activities.</a:t>
            </a:r>
          </a:p>
          <a:p>
            <a:pPr marL="316072" lvl="1" indent="-192088" defTabSz="769996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Provide first combat capability, i.e., Battery #1.</a:t>
            </a:r>
          </a:p>
          <a:p>
            <a:pPr marL="316072" lvl="1" indent="-192088" defTabSz="769996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Complete delivery of missiles for Battery #1.</a:t>
            </a:r>
          </a:p>
          <a:p>
            <a:pPr marL="316072" lvl="1" indent="-192088" defTabSz="769996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Transition to PEO M&amp;S and Program of Record.</a:t>
            </a:r>
          </a:p>
          <a:p>
            <a:pPr marL="316072" lvl="1" indent="-192088" defTabSz="769996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Deliver Battery #2 and Battery #3.</a:t>
            </a:r>
          </a:p>
          <a:p>
            <a:pPr marL="316072" lvl="1" indent="-192088" defTabSz="769996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Technology Insertions (TIs).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AFFF824-1CF1-46B2-76D3-4FD82283DF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2503" y="2584151"/>
            <a:ext cx="1991826" cy="1419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68B818D-016A-4B33-8DCE-63BB236F3CF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886" t="7502" r="4408" b="8288"/>
          <a:stretch/>
        </p:blipFill>
        <p:spPr>
          <a:xfrm>
            <a:off x="4124492" y="2858396"/>
            <a:ext cx="1711032" cy="1596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29684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E32A3-B253-511E-3664-199ACBDD0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570" y="362524"/>
            <a:ext cx="7968620" cy="514247"/>
          </a:xfrm>
        </p:spPr>
        <p:txBody>
          <a:bodyPr/>
          <a:lstStyle/>
          <a:p>
            <a:r>
              <a:rPr lang="en-US" dirty="0"/>
              <a:t>Mid-Range Capability</a:t>
            </a:r>
          </a:p>
        </p:txBody>
      </p:sp>
      <p:pic>
        <p:nvPicPr>
          <p:cNvPr id="14" name="Picture 13" descr="Logo, calendar&#10;&#10;Description automatically generated">
            <a:extLst>
              <a:ext uri="{FF2B5EF4-FFF2-40B4-BE49-F238E27FC236}">
                <a16:creationId xmlns:a16="http://schemas.microsoft.com/office/drawing/2014/main" id="{4F292DB0-8FDD-AC60-6CFA-1C347CB906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1371600"/>
            <a:ext cx="1289304" cy="1289304"/>
          </a:xfrm>
          <a:prstGeom prst="rect">
            <a:avLst/>
          </a:prstGeom>
        </p:spPr>
      </p:pic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C9D15424-2D31-6304-4413-9221AEE6E3E2}"/>
              </a:ext>
            </a:extLst>
          </p:cNvPr>
          <p:cNvSpPr txBox="1">
            <a:spLocks/>
          </p:cNvSpPr>
          <p:nvPr/>
        </p:nvSpPr>
        <p:spPr>
          <a:xfrm>
            <a:off x="3069192" y="5443409"/>
            <a:ext cx="3714785" cy="14721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9025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1463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03425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3984" lvl="1" indent="0" defTabSz="769996">
              <a:spcAft>
                <a:spcPts val="300"/>
              </a:spcAft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Where we are going:</a:t>
            </a:r>
          </a:p>
          <a:p>
            <a:pPr marL="316072" lvl="1" indent="-192088" defTabSz="769996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Transition to PEO M&amp;S and Program of Record.</a:t>
            </a:r>
          </a:p>
          <a:p>
            <a:pPr marL="316072" marR="0" lvl="1" indent="-192088" defTabSz="769996" fontAlgn="auto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Deliver Batteries #2-5.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9" name="Picture 18" descr="A picture containing night&#10;&#10;Description automatically generated">
            <a:extLst>
              <a:ext uri="{FF2B5EF4-FFF2-40B4-BE49-F238E27FC236}">
                <a16:creationId xmlns:a16="http://schemas.microsoft.com/office/drawing/2014/main" id="{BC2D4CA6-BC7C-F5E5-9E7A-9249FAC6EC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492916" y="5493536"/>
            <a:ext cx="2355576" cy="139061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8AE64A-5EE8-61B0-B986-E1171A3FDD4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3400" y="2629556"/>
            <a:ext cx="2492975" cy="125664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E5698EC-BD74-6736-C0D4-47418E08E8B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320" y="3147876"/>
            <a:ext cx="1215560" cy="2217052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B5C73835-DED5-A509-2070-4E48C574F2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6600" y="5164359"/>
            <a:ext cx="2358283" cy="1719793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B497B68-5676-3862-65AC-DF31A99B6B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976" y="2914129"/>
            <a:ext cx="5183051" cy="210312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408F87A-A386-EE0E-8574-5ECDBC43CBB6}"/>
              </a:ext>
            </a:extLst>
          </p:cNvPr>
          <p:cNvSpPr/>
          <p:nvPr/>
        </p:nvSpPr>
        <p:spPr>
          <a:xfrm flipH="1">
            <a:off x="1694850" y="1472928"/>
            <a:ext cx="7822914" cy="1078116"/>
          </a:xfrm>
          <a:prstGeom prst="rect">
            <a:avLst/>
          </a:prstGeom>
          <a:effectLst/>
        </p:spPr>
        <p:txBody>
          <a:bodyPr wrap="square" anchor="ctr">
            <a:spAutoFit/>
          </a:bodyPr>
          <a:lstStyle/>
          <a:p>
            <a:pPr marL="0" marR="0" lvl="1" algn="l" defTabSz="793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Where we have been:</a:t>
            </a:r>
          </a:p>
          <a:p>
            <a:pPr marL="316072" lvl="1" indent="-192088" defTabSz="769996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Developed, delivered first MRC Battery’s equipment.</a:t>
            </a:r>
          </a:p>
          <a:p>
            <a:pPr marL="316072" lvl="1" indent="-192088" defTabSz="769996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Munitions delivered to Battery #1.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E56ADA93-5BB4-D991-74D2-DDC7E0C28C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12386" y="7513622"/>
            <a:ext cx="533310" cy="258779"/>
          </a:xfrm>
        </p:spPr>
        <p:txBody>
          <a:bodyPr/>
          <a:lstStyle/>
          <a:p>
            <a:fld id="{099E438D-A3F5-4D15-9BAA-DF9C208D636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974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9E438D-A3F5-4D15-9BAA-DF9C208D636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97276" y="350251"/>
            <a:ext cx="7862888" cy="514350"/>
          </a:xfrm>
        </p:spPr>
        <p:txBody>
          <a:bodyPr/>
          <a:lstStyle/>
          <a:p>
            <a:r>
              <a:rPr lang="en-US" dirty="0"/>
              <a:t>Directed Energy Prototypes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74554" y="3845260"/>
            <a:ext cx="30121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76144">
              <a:defRPr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High power microwave weapon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95782" y="1561031"/>
            <a:ext cx="3306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47484">
              <a:defRPr/>
            </a:pPr>
            <a:r>
              <a:rPr lang="en-US" sz="1400" b="1" i="1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Indirect Fire Protection Capability</a:t>
            </a:r>
          </a:p>
          <a:p>
            <a:pPr algn="ctr" defTabSz="947484">
              <a:defRPr/>
            </a:pPr>
            <a:r>
              <a:rPr lang="en-US" sz="1400" b="1" i="1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-High Power Microwave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2123" r="9126"/>
          <a:stretch/>
        </p:blipFill>
        <p:spPr>
          <a:xfrm>
            <a:off x="3915814" y="2287914"/>
            <a:ext cx="2261974" cy="13800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/>
          <p:cNvSpPr/>
          <p:nvPr/>
        </p:nvSpPr>
        <p:spPr>
          <a:xfrm>
            <a:off x="3556557" y="3846791"/>
            <a:ext cx="29612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76144">
              <a:defRPr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300kW-class laser weapon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409411" y="1551406"/>
            <a:ext cx="32747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47484">
              <a:defRPr/>
            </a:pPr>
            <a:r>
              <a:rPr lang="en-US" sz="1500" b="1" i="1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Indirect Fire Protection Capability - High Energy Laser</a:t>
            </a:r>
            <a:endParaRPr lang="en-US" sz="1500" b="1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9145" y="1181329"/>
            <a:ext cx="9832840" cy="365760"/>
            <a:chOff x="322323" y="1072868"/>
            <a:chExt cx="9426484" cy="574042"/>
          </a:xfrm>
        </p:grpSpPr>
        <p:sp>
          <p:nvSpPr>
            <p:cNvPr id="8" name="Rectangle 7"/>
            <p:cNvSpPr/>
            <p:nvPr/>
          </p:nvSpPr>
          <p:spPr>
            <a:xfrm>
              <a:off x="3473961" y="1072868"/>
              <a:ext cx="6274846" cy="57404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47484">
                <a:defRPr/>
              </a:pPr>
              <a:r>
                <a:rPr lang="en-US" sz="1800" b="1" i="1" dirty="0">
                  <a:ln w="1270"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Fixed Base Defense</a:t>
              </a:r>
              <a:endParaRPr lang="en-US" sz="1800" b="1" i="1" dirty="0">
                <a:ln w="1270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22323" y="1072868"/>
              <a:ext cx="3151638" cy="57404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47484">
                <a:defRPr/>
              </a:pPr>
              <a:r>
                <a:rPr lang="en-US" sz="1800" b="1" i="1" dirty="0">
                  <a:ln w="1270"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Maneuver Air Defense</a:t>
              </a:r>
              <a:endParaRPr lang="en-US" sz="1800" b="1" i="1" dirty="0">
                <a:ln w="1270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</p:grpSp>
      <p:sp>
        <p:nvSpPr>
          <p:cNvPr id="207" name="TextBox 206"/>
          <p:cNvSpPr txBox="1"/>
          <p:nvPr/>
        </p:nvSpPr>
        <p:spPr>
          <a:xfrm>
            <a:off x="7708680" y="4728786"/>
            <a:ext cx="1242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87553">
              <a:defRPr/>
            </a:pPr>
            <a:r>
              <a:rPr lang="en-US" sz="1400" b="1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Threat Set</a:t>
            </a:r>
          </a:p>
        </p:txBody>
      </p:sp>
      <p:sp>
        <p:nvSpPr>
          <p:cNvPr id="545" name="TextBox 544"/>
          <p:cNvSpPr txBox="1"/>
          <p:nvPr/>
        </p:nvSpPr>
        <p:spPr>
          <a:xfrm>
            <a:off x="4516850" y="4728786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887553">
              <a:defRPr/>
            </a:pPr>
            <a:r>
              <a:rPr lang="en-US" sz="1400" b="1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Threat Set</a:t>
            </a:r>
          </a:p>
        </p:txBody>
      </p:sp>
      <p:sp>
        <p:nvSpPr>
          <p:cNvPr id="546" name="TextBox 545"/>
          <p:cNvSpPr txBox="1"/>
          <p:nvPr/>
        </p:nvSpPr>
        <p:spPr>
          <a:xfrm>
            <a:off x="3873302" y="5061766"/>
            <a:ext cx="11414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87553">
              <a:defRPr/>
            </a:pPr>
            <a:r>
              <a:rPr lang="en-US" sz="1000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Groups 1-3 Unmanned Aircraft Systems 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5249671" y="5249637"/>
            <a:ext cx="184800" cy="140491"/>
            <a:chOff x="4358034" y="6432457"/>
            <a:chExt cx="184800" cy="140491"/>
          </a:xfrm>
        </p:grpSpPr>
        <p:pic>
          <p:nvPicPr>
            <p:cNvPr id="547" name="Picture 2" descr="C:\Users\LangiewiczJT\Desktop\Arty.jpg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3373571" flipH="1">
              <a:off x="4358034" y="6432458"/>
              <a:ext cx="83187" cy="140490"/>
            </a:xfrm>
            <a:prstGeom prst="rect">
              <a:avLst/>
            </a:prstGeom>
            <a:noFill/>
          </p:spPr>
        </p:pic>
        <p:pic>
          <p:nvPicPr>
            <p:cNvPr id="548" name="Picture 2" descr="C:\Users\LangiewiczJT\Desktop\Arty.jpg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3373571" flipH="1">
              <a:off x="4459647" y="6432457"/>
              <a:ext cx="83187" cy="140490"/>
            </a:xfrm>
            <a:prstGeom prst="rect">
              <a:avLst/>
            </a:prstGeom>
            <a:noFill/>
          </p:spPr>
        </p:pic>
      </p:grpSp>
      <p:sp>
        <p:nvSpPr>
          <p:cNvPr id="549" name="TextBox 548"/>
          <p:cNvSpPr txBox="1"/>
          <p:nvPr/>
        </p:nvSpPr>
        <p:spPr>
          <a:xfrm>
            <a:off x="5443858" y="5125591"/>
            <a:ext cx="1171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87553">
              <a:defRPr/>
            </a:pPr>
            <a:r>
              <a:rPr lang="en-US" sz="1000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Rockets, Artillery, Mortars</a:t>
            </a:r>
          </a:p>
        </p:txBody>
      </p:sp>
      <p:sp>
        <p:nvSpPr>
          <p:cNvPr id="552" name="object 133">
            <a:extLst>
              <a:ext uri="{FF2B5EF4-FFF2-40B4-BE49-F238E27FC236}">
                <a16:creationId xmlns:a16="http://schemas.microsoft.com/office/drawing/2014/main" id="{82C86C9A-0880-4A28-839D-CFFB26A49A1C}"/>
              </a:ext>
            </a:extLst>
          </p:cNvPr>
          <p:cNvSpPr/>
          <p:nvPr/>
        </p:nvSpPr>
        <p:spPr>
          <a:xfrm>
            <a:off x="3639647" y="5934538"/>
            <a:ext cx="238571" cy="1277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53" name="TextBox 552"/>
          <p:cNvSpPr txBox="1"/>
          <p:nvPr/>
        </p:nvSpPr>
        <p:spPr>
          <a:xfrm>
            <a:off x="3873302" y="5617982"/>
            <a:ext cx="9428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000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Rotary-Wing</a:t>
            </a:r>
          </a:p>
        </p:txBody>
      </p:sp>
      <p:sp>
        <p:nvSpPr>
          <p:cNvPr id="555" name="TextBox 554">
            <a:extLst>
              <a:ext uri="{FF2B5EF4-FFF2-40B4-BE49-F238E27FC236}">
                <a16:creationId xmlns:a16="http://schemas.microsoft.com/office/drawing/2014/main" id="{3148190E-15CB-43F5-8624-4121CCE0A131}"/>
              </a:ext>
            </a:extLst>
          </p:cNvPr>
          <p:cNvSpPr txBox="1"/>
          <p:nvPr/>
        </p:nvSpPr>
        <p:spPr>
          <a:xfrm>
            <a:off x="3878218" y="5884912"/>
            <a:ext cx="10695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defTabSz="88755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Fixed Wing</a:t>
            </a:r>
          </a:p>
        </p:txBody>
      </p:sp>
      <p:sp>
        <p:nvSpPr>
          <p:cNvPr id="775" name="Rectangle 774"/>
          <p:cNvSpPr/>
          <p:nvPr/>
        </p:nvSpPr>
        <p:spPr>
          <a:xfrm>
            <a:off x="3571580" y="4180129"/>
            <a:ext cx="29504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ts val="141"/>
              </a:spcBef>
              <a:tabLst>
                <a:tab pos="188595" algn="l"/>
                <a:tab pos="251460" algn="l"/>
              </a:tabLst>
              <a:defRPr/>
            </a:pPr>
            <a:r>
              <a:rPr lang="en-US" sz="1400" dirty="0">
                <a:latin typeface="Century Gothic" panose="020B0502020202020204" pitchFamily="34" charset="0"/>
                <a:cs typeface="Arial" panose="020B0604020202020204" pitchFamily="34" charset="0"/>
              </a:rPr>
              <a:t>Fixed and semi-fixed site protection against aerial threats</a:t>
            </a:r>
          </a:p>
        </p:txBody>
      </p:sp>
      <p:sp>
        <p:nvSpPr>
          <p:cNvPr id="778" name="Rectangle 777"/>
          <p:cNvSpPr/>
          <p:nvPr/>
        </p:nvSpPr>
        <p:spPr>
          <a:xfrm>
            <a:off x="6855016" y="4180129"/>
            <a:ext cx="30510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ts val="141"/>
              </a:spcBef>
              <a:tabLst>
                <a:tab pos="188595" algn="l"/>
                <a:tab pos="251460" algn="l"/>
              </a:tabLst>
            </a:pPr>
            <a:r>
              <a:rPr lang="en-US" sz="1400" dirty="0">
                <a:latin typeface="Century Gothic" panose="020B0502020202020204" pitchFamily="34" charset="0"/>
                <a:cs typeface="Arial" panose="020B0604020202020204" pitchFamily="34" charset="0"/>
              </a:rPr>
              <a:t>Fixed site protection against swarming threats</a:t>
            </a:r>
          </a:p>
        </p:txBody>
      </p:sp>
      <p:pic>
        <p:nvPicPr>
          <p:cNvPr id="921" name="Picture 92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997" y="2078257"/>
            <a:ext cx="1707170" cy="1691346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45573" y="3846791"/>
            <a:ext cx="29954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76144">
              <a:defRPr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50kW-class laser weapon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58239" y="1551406"/>
            <a:ext cx="3161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47484">
              <a:defRPr/>
            </a:pPr>
            <a:r>
              <a:rPr lang="en-US" sz="1500" b="1" i="1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Directed Energy Maneuver-Short Range Air Defense 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208838" y="4728786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887553">
              <a:defRPr/>
            </a:pPr>
            <a:r>
              <a:rPr lang="en-US" sz="1400" b="1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Threat Set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61047" y="5626935"/>
            <a:ext cx="9428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000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Rotary-Wing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138168" y="5074968"/>
            <a:ext cx="12202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000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Rockets, Artillery,</a:t>
            </a:r>
            <a:br>
              <a:rPr lang="en-US" sz="1000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</a:br>
            <a:r>
              <a:rPr lang="en-US" sz="1000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Mortars</a:t>
            </a:r>
          </a:p>
        </p:txBody>
      </p:sp>
      <p:sp>
        <p:nvSpPr>
          <p:cNvPr id="774" name="Rectangle 773"/>
          <p:cNvSpPr/>
          <p:nvPr/>
        </p:nvSpPr>
        <p:spPr>
          <a:xfrm>
            <a:off x="245573" y="4180129"/>
            <a:ext cx="29967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ts val="141"/>
              </a:spcBef>
              <a:tabLst>
                <a:tab pos="188595" algn="l"/>
                <a:tab pos="251460" algn="l"/>
              </a:tabLst>
              <a:defRPr/>
            </a:pPr>
            <a:r>
              <a:rPr lang="en-US" sz="1400" dirty="0">
                <a:latin typeface="Century Gothic" panose="020B0502020202020204" pitchFamily="34" charset="0"/>
                <a:cs typeface="Arial" panose="020B0604020202020204" pitchFamily="34" charset="0"/>
              </a:rPr>
              <a:t>Maneuver force protection against aerial threats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384826" y="4163849"/>
            <a:ext cx="2668562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6" name="Straight Connector 785"/>
          <p:cNvCxnSpPr>
            <a:cxnSpLocks/>
          </p:cNvCxnSpPr>
          <p:nvPr/>
        </p:nvCxnSpPr>
        <p:spPr>
          <a:xfrm>
            <a:off x="384826" y="4729243"/>
            <a:ext cx="2668562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5" name="Picture 92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646" y="2477435"/>
            <a:ext cx="2607742" cy="125026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97820" y="1656681"/>
            <a:ext cx="3286372" cy="5514121"/>
            <a:chOff x="3397820" y="1762979"/>
            <a:chExt cx="3286372" cy="5099411"/>
          </a:xfrm>
        </p:grpSpPr>
        <p:cxnSp>
          <p:nvCxnSpPr>
            <p:cNvPr id="779" name="Straight Connector 778"/>
            <p:cNvCxnSpPr/>
            <p:nvPr/>
          </p:nvCxnSpPr>
          <p:spPr>
            <a:xfrm>
              <a:off x="6684192" y="1762979"/>
              <a:ext cx="0" cy="509941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8" name="Straight Connector 927"/>
            <p:cNvCxnSpPr/>
            <p:nvPr/>
          </p:nvCxnSpPr>
          <p:spPr>
            <a:xfrm>
              <a:off x="3397820" y="1762979"/>
              <a:ext cx="0" cy="509941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78" y="5171366"/>
            <a:ext cx="268373" cy="1765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80" y="5667722"/>
            <a:ext cx="322610" cy="149258"/>
          </a:xfrm>
          <a:prstGeom prst="rect">
            <a:avLst/>
          </a:prstGeom>
        </p:spPr>
      </p:pic>
      <p:grpSp>
        <p:nvGrpSpPr>
          <p:cNvPr id="703" name="Group 702"/>
          <p:cNvGrpSpPr/>
          <p:nvPr/>
        </p:nvGrpSpPr>
        <p:grpSpPr>
          <a:xfrm>
            <a:off x="1929079" y="5189388"/>
            <a:ext cx="184800" cy="140491"/>
            <a:chOff x="4358034" y="6432457"/>
            <a:chExt cx="184800" cy="140491"/>
          </a:xfrm>
        </p:grpSpPr>
        <p:pic>
          <p:nvPicPr>
            <p:cNvPr id="704" name="Picture 2" descr="C:\Users\LangiewiczJT\Desktop\Arty.jpg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3373571" flipH="1">
              <a:off x="4358034" y="6432458"/>
              <a:ext cx="83187" cy="140490"/>
            </a:xfrm>
            <a:prstGeom prst="rect">
              <a:avLst/>
            </a:prstGeom>
            <a:noFill/>
          </p:spPr>
        </p:pic>
        <p:pic>
          <p:nvPicPr>
            <p:cNvPr id="705" name="Picture 2" descr="C:\Users\LangiewiczJT\Desktop\Arty.jpg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3373571" flipH="1">
              <a:off x="4459647" y="6432457"/>
              <a:ext cx="83187" cy="140490"/>
            </a:xfrm>
            <a:prstGeom prst="rect">
              <a:avLst/>
            </a:prstGeom>
            <a:noFill/>
          </p:spPr>
        </p:pic>
      </p:grpSp>
      <p:pic>
        <p:nvPicPr>
          <p:cNvPr id="706" name="Picture 70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847" y="5227413"/>
            <a:ext cx="268373" cy="176536"/>
          </a:xfrm>
          <a:prstGeom prst="rect">
            <a:avLst/>
          </a:prstGeom>
        </p:spPr>
      </p:pic>
      <p:pic>
        <p:nvPicPr>
          <p:cNvPr id="707" name="Picture 70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626" y="5666463"/>
            <a:ext cx="322610" cy="149258"/>
          </a:xfrm>
          <a:prstGeom prst="rect">
            <a:avLst/>
          </a:prstGeom>
        </p:spPr>
      </p:pic>
      <p:sp>
        <p:nvSpPr>
          <p:cNvPr id="210" name="TextBox 209"/>
          <p:cNvSpPr txBox="1"/>
          <p:nvPr/>
        </p:nvSpPr>
        <p:spPr>
          <a:xfrm>
            <a:off x="7828721" y="5236397"/>
            <a:ext cx="1967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87553">
              <a:defRPr/>
            </a:pPr>
            <a:r>
              <a:rPr lang="en-US" sz="1000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Groups 1-2 Unmanned Aircraft Systems and Swarms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037443" y="5212213"/>
            <a:ext cx="664012" cy="448479"/>
            <a:chOff x="7021779" y="6560741"/>
            <a:chExt cx="664012" cy="448479"/>
          </a:xfrm>
        </p:grpSpPr>
        <p:pic>
          <p:nvPicPr>
            <p:cNvPr id="708" name="Picture 70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1779" y="6560741"/>
              <a:ext cx="268373" cy="176536"/>
            </a:xfrm>
            <a:prstGeom prst="rect">
              <a:avLst/>
            </a:prstGeom>
          </p:spPr>
        </p:pic>
        <p:pic>
          <p:nvPicPr>
            <p:cNvPr id="709" name="Picture 70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7418" y="6560741"/>
              <a:ext cx="268373" cy="176536"/>
            </a:xfrm>
            <a:prstGeom prst="rect">
              <a:avLst/>
            </a:prstGeom>
          </p:spPr>
        </p:pic>
        <p:pic>
          <p:nvPicPr>
            <p:cNvPr id="710" name="Picture 70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1779" y="6832684"/>
              <a:ext cx="268373" cy="176536"/>
            </a:xfrm>
            <a:prstGeom prst="rect">
              <a:avLst/>
            </a:prstGeom>
          </p:spPr>
        </p:pic>
        <p:pic>
          <p:nvPicPr>
            <p:cNvPr id="711" name="Picture 7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7418" y="6832684"/>
              <a:ext cx="268373" cy="176536"/>
            </a:xfrm>
            <a:prstGeom prst="rect">
              <a:avLst/>
            </a:prstGeom>
          </p:spPr>
        </p:pic>
      </p:grpSp>
      <p:sp>
        <p:nvSpPr>
          <p:cNvPr id="712" name="TextBox 711"/>
          <p:cNvSpPr txBox="1"/>
          <p:nvPr/>
        </p:nvSpPr>
        <p:spPr>
          <a:xfrm>
            <a:off x="561047" y="5061766"/>
            <a:ext cx="12378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87553">
              <a:defRPr/>
            </a:pPr>
            <a:r>
              <a:rPr lang="en-US" sz="1000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Groups 1-3 Unmanned Aircraft Systems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AD0386F-E002-D5A9-CC37-ABC3A73419A4}"/>
              </a:ext>
            </a:extLst>
          </p:cNvPr>
          <p:cNvCxnSpPr/>
          <p:nvPr/>
        </p:nvCxnSpPr>
        <p:spPr>
          <a:xfrm>
            <a:off x="3702023" y="4163870"/>
            <a:ext cx="2668562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ADEBBBB-B377-5161-DA22-DFD55A0DF67E}"/>
              </a:ext>
            </a:extLst>
          </p:cNvPr>
          <p:cNvCxnSpPr>
            <a:cxnSpLocks/>
          </p:cNvCxnSpPr>
          <p:nvPr/>
        </p:nvCxnSpPr>
        <p:spPr>
          <a:xfrm>
            <a:off x="3702023" y="4729243"/>
            <a:ext cx="2668562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D928E5C-361B-B086-1234-E67EB2B8AC54}"/>
              </a:ext>
            </a:extLst>
          </p:cNvPr>
          <p:cNvCxnSpPr/>
          <p:nvPr/>
        </p:nvCxnSpPr>
        <p:spPr>
          <a:xfrm>
            <a:off x="7022206" y="4163870"/>
            <a:ext cx="2668562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F518836-2A72-6C18-E812-2FCF6DC2C549}"/>
              </a:ext>
            </a:extLst>
          </p:cNvPr>
          <p:cNvCxnSpPr>
            <a:cxnSpLocks/>
          </p:cNvCxnSpPr>
          <p:nvPr/>
        </p:nvCxnSpPr>
        <p:spPr>
          <a:xfrm>
            <a:off x="7022206" y="4729243"/>
            <a:ext cx="2668562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B8526A6-BCE5-0C56-B874-E1D752039724}"/>
              </a:ext>
            </a:extLst>
          </p:cNvPr>
          <p:cNvSpPr txBox="1"/>
          <p:nvPr/>
        </p:nvSpPr>
        <p:spPr>
          <a:xfrm>
            <a:off x="5262414" y="3429181"/>
            <a:ext cx="461877" cy="24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47484">
              <a:defRPr/>
            </a:pPr>
            <a:r>
              <a:rPr lang="en-US" sz="485" dirty="0">
                <a:solidFill>
                  <a:prstClr val="black"/>
                </a:solidFill>
                <a:latin typeface="Arial" panose="020B0604020202020204"/>
              </a:rPr>
              <a:t>Notional Depiction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5400B31-E11A-4783-27A1-8B138ACE8A53}"/>
              </a:ext>
            </a:extLst>
          </p:cNvPr>
          <p:cNvSpPr txBox="1"/>
          <p:nvPr/>
        </p:nvSpPr>
        <p:spPr>
          <a:xfrm>
            <a:off x="8758023" y="2761129"/>
            <a:ext cx="461877" cy="24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47484">
              <a:defRPr/>
            </a:pPr>
            <a:r>
              <a:rPr lang="en-US" sz="485" dirty="0">
                <a:solidFill>
                  <a:prstClr val="black"/>
                </a:solidFill>
                <a:latin typeface="Arial" panose="020B0604020202020204"/>
              </a:rPr>
              <a:t>Notional Depiction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A81885-8A63-2180-0A90-E4CE7A14AA44}"/>
              </a:ext>
            </a:extLst>
          </p:cNvPr>
          <p:cNvSpPr txBox="1"/>
          <p:nvPr/>
        </p:nvSpPr>
        <p:spPr>
          <a:xfrm>
            <a:off x="245574" y="6286105"/>
            <a:ext cx="2840580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Century Gothic" panose="020B0502020202020204" pitchFamily="34" charset="0"/>
              </a:rPr>
              <a:t>Where we have been: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Century Gothic" panose="020B0502020202020204" pitchFamily="34" charset="0"/>
              </a:rPr>
              <a:t>Delivered 2 systems.</a:t>
            </a:r>
            <a:endParaRPr lang="en-US" sz="1400" b="1" dirty="0">
              <a:latin typeface="Century Gothic" panose="020B0502020202020204" pitchFamily="34" charset="0"/>
            </a:endParaRPr>
          </a:p>
          <a:p>
            <a:r>
              <a:rPr lang="en-US" sz="1400" b="1" dirty="0">
                <a:latin typeface="Century Gothic" panose="020B0502020202020204" pitchFamily="34" charset="0"/>
              </a:rPr>
              <a:t>Where we are going: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100" dirty="0">
                <a:latin typeface="Century Gothic" panose="020B0502020202020204" pitchFamily="34" charset="0"/>
              </a:rPr>
              <a:t>Deliver #3 and 4.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100" dirty="0">
                <a:latin typeface="Century Gothic" panose="020B0502020202020204" pitchFamily="34" charset="0"/>
              </a:rPr>
              <a:t>Transition to PEO MS.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D90FD5-5A33-7C0A-637C-4D07C64B75FD}"/>
              </a:ext>
            </a:extLst>
          </p:cNvPr>
          <p:cNvSpPr txBox="1"/>
          <p:nvPr/>
        </p:nvSpPr>
        <p:spPr>
          <a:xfrm>
            <a:off x="3590848" y="6286105"/>
            <a:ext cx="290343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Century Gothic" panose="020B0502020202020204" pitchFamily="34" charset="0"/>
              </a:rPr>
              <a:t>Where we have been: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Century Gothic" panose="020B0502020202020204" pitchFamily="34" charset="0"/>
              </a:rPr>
              <a:t>Contract awarded for 2 systems.</a:t>
            </a:r>
          </a:p>
          <a:p>
            <a:r>
              <a:rPr lang="en-US" sz="1400" b="1" dirty="0">
                <a:latin typeface="Century Gothic" panose="020B0502020202020204" pitchFamily="34" charset="0"/>
              </a:rPr>
              <a:t>Where we are going: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100" dirty="0">
                <a:latin typeface="Century Gothic" panose="020B0502020202020204" pitchFamily="34" charset="0"/>
              </a:rPr>
              <a:t>Deliver 2 systems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EEFC72-2C84-FD43-A553-72C71092E00D}"/>
              </a:ext>
            </a:extLst>
          </p:cNvPr>
          <p:cNvSpPr txBox="1"/>
          <p:nvPr/>
        </p:nvSpPr>
        <p:spPr>
          <a:xfrm>
            <a:off x="6881300" y="6286105"/>
            <a:ext cx="308926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Century Gothic" panose="020B0502020202020204" pitchFamily="34" charset="0"/>
              </a:rPr>
              <a:t>Where we have been: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Century Gothic" panose="020B0502020202020204" pitchFamily="34" charset="0"/>
              </a:rPr>
              <a:t>Contract awarded for 4 systems.</a:t>
            </a:r>
          </a:p>
          <a:p>
            <a:r>
              <a:rPr lang="en-US" sz="1400" b="1" dirty="0">
                <a:latin typeface="Century Gothic" panose="020B0502020202020204" pitchFamily="34" charset="0"/>
              </a:rPr>
              <a:t>Where we are going: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100" dirty="0">
                <a:latin typeface="Century Gothic" panose="020B0502020202020204" pitchFamily="34" charset="0"/>
              </a:rPr>
              <a:t>Deliver 4 systems.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1D968D2-ED58-9E50-5504-5A8F0DDE1303}"/>
              </a:ext>
            </a:extLst>
          </p:cNvPr>
          <p:cNvCxnSpPr>
            <a:cxnSpLocks/>
          </p:cNvCxnSpPr>
          <p:nvPr/>
        </p:nvCxnSpPr>
        <p:spPr>
          <a:xfrm>
            <a:off x="392846" y="6210880"/>
            <a:ext cx="2668562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DB76649-18DE-92D8-AB9A-98D7FFD01A2F}"/>
              </a:ext>
            </a:extLst>
          </p:cNvPr>
          <p:cNvCxnSpPr>
            <a:cxnSpLocks/>
          </p:cNvCxnSpPr>
          <p:nvPr/>
        </p:nvCxnSpPr>
        <p:spPr>
          <a:xfrm>
            <a:off x="3667560" y="6210880"/>
            <a:ext cx="2668562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B6EF417-2C0E-B688-7DE4-1BD585619F81}"/>
              </a:ext>
            </a:extLst>
          </p:cNvPr>
          <p:cNvCxnSpPr>
            <a:cxnSpLocks/>
          </p:cNvCxnSpPr>
          <p:nvPr/>
        </p:nvCxnSpPr>
        <p:spPr>
          <a:xfrm>
            <a:off x="6995860" y="6210880"/>
            <a:ext cx="2668562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5C76CE0-B71A-0220-E906-0DA4DD55993A}"/>
              </a:ext>
            </a:extLst>
          </p:cNvPr>
          <p:cNvSpPr txBox="1"/>
          <p:nvPr/>
        </p:nvSpPr>
        <p:spPr>
          <a:xfrm>
            <a:off x="5440003" y="5620927"/>
            <a:ext cx="10470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Cruise Missiles</a:t>
            </a:r>
          </a:p>
        </p:txBody>
      </p:sp>
      <p:sp>
        <p:nvSpPr>
          <p:cNvPr id="5" name="object 86">
            <a:extLst>
              <a:ext uri="{FF2B5EF4-FFF2-40B4-BE49-F238E27FC236}">
                <a16:creationId xmlns:a16="http://schemas.microsoft.com/office/drawing/2014/main" id="{343F4549-0CEB-37B6-0399-4CBCAE57C6D0}"/>
              </a:ext>
            </a:extLst>
          </p:cNvPr>
          <p:cNvSpPr/>
          <p:nvPr/>
        </p:nvSpPr>
        <p:spPr>
          <a:xfrm rot="891692">
            <a:off x="5186645" y="5659451"/>
            <a:ext cx="270050" cy="1127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05840">
              <a:defRPr/>
            </a:pPr>
            <a:endParaRPr sz="1980">
              <a:solidFill>
                <a:prstClr val="black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58495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0" name="Picture 769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8495" y="2253355"/>
            <a:ext cx="1825554" cy="1540218"/>
          </a:xfrm>
          <a:prstGeom prst="rect">
            <a:avLst/>
          </a:prstGeom>
        </p:spPr>
      </p:pic>
      <p:sp>
        <p:nvSpPr>
          <p:cNvPr id="52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9E438D-A3F5-4D15-9BAA-DF9C208D636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97282" y="350253"/>
            <a:ext cx="7862888" cy="514350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Counter-small</a:t>
            </a:r>
            <a:r>
              <a:rPr lang="en-US" dirty="0"/>
              <a:t> Unmanned Aircraft Systems</a:t>
            </a:r>
            <a:br>
              <a:rPr lang="en-US" dirty="0"/>
            </a:br>
            <a:r>
              <a:rPr lang="en-US" dirty="0"/>
              <a:t>Prototypes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9145" y="1235793"/>
            <a:ext cx="9832840" cy="365760"/>
            <a:chOff x="322323" y="1072868"/>
            <a:chExt cx="9426484" cy="574042"/>
          </a:xfrm>
        </p:grpSpPr>
        <p:sp>
          <p:nvSpPr>
            <p:cNvPr id="8" name="Rectangle 7"/>
            <p:cNvSpPr/>
            <p:nvPr/>
          </p:nvSpPr>
          <p:spPr>
            <a:xfrm>
              <a:off x="6616060" y="1072868"/>
              <a:ext cx="3132747" cy="57404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127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47484">
                <a:defRPr/>
              </a:pPr>
              <a:r>
                <a:rPr lang="en-US" sz="1500" b="1" i="1" dirty="0">
                  <a:ln w="3175"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Fixed / Semi-fixed Base Defense</a:t>
              </a:r>
              <a:endParaRPr lang="en-US" sz="1500" b="1" i="1" dirty="0">
                <a:ln w="31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22323" y="1072868"/>
              <a:ext cx="6293737" cy="57404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47484">
                <a:defRPr/>
              </a:pPr>
              <a:r>
                <a:rPr lang="en-US" sz="1800" b="1" i="1" dirty="0">
                  <a:ln w="1270"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Maneuver / Mobile Air Defense</a:t>
              </a:r>
              <a:endParaRPr lang="en-US" sz="1800" b="1" i="1" dirty="0">
                <a:ln w="1270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</p:grpSp>
      <p:sp>
        <p:nvSpPr>
          <p:cNvPr id="697" name="TextBox 696"/>
          <p:cNvSpPr txBox="1"/>
          <p:nvPr/>
        </p:nvSpPr>
        <p:spPr>
          <a:xfrm>
            <a:off x="465630" y="1610852"/>
            <a:ext cx="24312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47484">
              <a:defRPr/>
            </a:pPr>
            <a:r>
              <a:rPr lang="en-US" sz="15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Army Multi-Purpose High Energy Laser</a:t>
            </a:r>
          </a:p>
        </p:txBody>
      </p:sp>
      <p:sp>
        <p:nvSpPr>
          <p:cNvPr id="698" name="Rectangle 697"/>
          <p:cNvSpPr/>
          <p:nvPr/>
        </p:nvSpPr>
        <p:spPr>
          <a:xfrm>
            <a:off x="157471" y="3967898"/>
            <a:ext cx="30365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47484">
              <a:defRPr/>
            </a:pPr>
            <a:r>
              <a:rPr 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20kW-class laser weapon</a:t>
            </a:r>
          </a:p>
        </p:txBody>
      </p:sp>
      <p:sp>
        <p:nvSpPr>
          <p:cNvPr id="776" name="TextBox 775"/>
          <p:cNvSpPr txBox="1"/>
          <p:nvPr/>
        </p:nvSpPr>
        <p:spPr>
          <a:xfrm>
            <a:off x="1942778" y="3460270"/>
            <a:ext cx="461877" cy="24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47484">
              <a:defRPr/>
            </a:pPr>
            <a:r>
              <a:rPr lang="en-US" sz="485" dirty="0">
                <a:solidFill>
                  <a:prstClr val="black"/>
                </a:solidFill>
                <a:latin typeface="Arial" panose="020B0604020202020204"/>
              </a:rPr>
              <a:t>Notional Depiction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29C4E0A-D053-B581-A077-16C57911DF9F}"/>
              </a:ext>
            </a:extLst>
          </p:cNvPr>
          <p:cNvGrpSpPr/>
          <p:nvPr/>
        </p:nvGrpSpPr>
        <p:grpSpPr>
          <a:xfrm>
            <a:off x="3408424" y="1780777"/>
            <a:ext cx="3275768" cy="5190454"/>
            <a:chOff x="3408424" y="1910319"/>
            <a:chExt cx="3275768" cy="5099411"/>
          </a:xfrm>
        </p:grpSpPr>
        <p:cxnSp>
          <p:nvCxnSpPr>
            <p:cNvPr id="779" name="Straight Connector 778"/>
            <p:cNvCxnSpPr/>
            <p:nvPr/>
          </p:nvCxnSpPr>
          <p:spPr>
            <a:xfrm>
              <a:off x="6684192" y="1910319"/>
              <a:ext cx="0" cy="509941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7" name="Straight Connector 776"/>
            <p:cNvCxnSpPr/>
            <p:nvPr/>
          </p:nvCxnSpPr>
          <p:spPr>
            <a:xfrm>
              <a:off x="3408424" y="1910319"/>
              <a:ext cx="0" cy="509941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0" name="TextBox 779"/>
          <p:cNvSpPr txBox="1"/>
          <p:nvPr/>
        </p:nvSpPr>
        <p:spPr>
          <a:xfrm>
            <a:off x="6902314" y="1610852"/>
            <a:ext cx="288667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47484">
              <a:defRPr/>
            </a:pPr>
            <a:r>
              <a:rPr lang="en-US" sz="1500" b="1" i="1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Palletized-High Energy Laser</a:t>
            </a:r>
          </a:p>
        </p:txBody>
      </p:sp>
      <p:sp>
        <p:nvSpPr>
          <p:cNvPr id="781" name="Rectangle 780"/>
          <p:cNvSpPr/>
          <p:nvPr/>
        </p:nvSpPr>
        <p:spPr>
          <a:xfrm>
            <a:off x="6902314" y="3745576"/>
            <a:ext cx="28866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47484">
              <a:defRPr/>
            </a:pPr>
            <a:r>
              <a:rPr lang="en-US" sz="1400" dirty="0">
                <a:solidFill>
                  <a:srgbClr val="19160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Palletized 10kW and 20kW</a:t>
            </a:r>
          </a:p>
          <a:p>
            <a:pPr algn="ctr" defTabSz="947484">
              <a:defRPr/>
            </a:pPr>
            <a:r>
              <a:rPr lang="en-US" sz="1400" dirty="0">
                <a:solidFill>
                  <a:srgbClr val="19160D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laser weapon</a:t>
            </a:r>
          </a:p>
        </p:txBody>
      </p:sp>
      <p:pic>
        <p:nvPicPr>
          <p:cNvPr id="782" name="Picture 78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4295" y="2041762"/>
            <a:ext cx="1522710" cy="1718704"/>
          </a:xfrm>
          <a:prstGeom prst="rect">
            <a:avLst/>
          </a:prstGeom>
        </p:spPr>
      </p:pic>
      <p:sp>
        <p:nvSpPr>
          <p:cNvPr id="992" name="TextBox 991"/>
          <p:cNvSpPr txBox="1"/>
          <p:nvPr/>
        </p:nvSpPr>
        <p:spPr>
          <a:xfrm>
            <a:off x="7624081" y="2349031"/>
            <a:ext cx="524670" cy="24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47484">
              <a:defRPr/>
            </a:pPr>
            <a:r>
              <a:rPr lang="en-US" sz="485" dirty="0">
                <a:solidFill>
                  <a:prstClr val="black"/>
                </a:solidFill>
                <a:latin typeface="Arial" panose="020B0604020202020204"/>
              </a:rPr>
              <a:t>Notional Depiction</a:t>
            </a:r>
          </a:p>
        </p:txBody>
      </p:sp>
      <p:sp>
        <p:nvSpPr>
          <p:cNvPr id="994" name="Rectangle 993"/>
          <p:cNvSpPr/>
          <p:nvPr/>
        </p:nvSpPr>
        <p:spPr>
          <a:xfrm>
            <a:off x="3485938" y="3967667"/>
            <a:ext cx="30992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47484">
              <a:defRPr/>
            </a:pPr>
            <a:r>
              <a:rPr 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Passive sensors with weapons</a:t>
            </a:r>
          </a:p>
        </p:txBody>
      </p:sp>
      <p:sp>
        <p:nvSpPr>
          <p:cNvPr id="1063" name="Rectangle 1062"/>
          <p:cNvSpPr/>
          <p:nvPr/>
        </p:nvSpPr>
        <p:spPr>
          <a:xfrm>
            <a:off x="3522044" y="4272114"/>
            <a:ext cx="30338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ts val="141"/>
              </a:spcBef>
              <a:tabLst>
                <a:tab pos="188595" algn="l"/>
                <a:tab pos="251460" algn="l"/>
              </a:tabLst>
            </a:pPr>
            <a:r>
              <a:rPr lang="en-US" sz="1400" dirty="0">
                <a:latin typeface="Century Gothic" panose="020B0502020202020204" pitchFamily="34" charset="0"/>
              </a:rPr>
              <a:t>Maneuver force protection against unmanned aerial threats</a:t>
            </a:r>
          </a:p>
        </p:txBody>
      </p:sp>
      <p:sp>
        <p:nvSpPr>
          <p:cNvPr id="1067" name="Rectangle 1066"/>
          <p:cNvSpPr/>
          <p:nvPr/>
        </p:nvSpPr>
        <p:spPr>
          <a:xfrm>
            <a:off x="6913151" y="4281658"/>
            <a:ext cx="28866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ts val="141"/>
              </a:spcBef>
              <a:tabLst>
                <a:tab pos="188595" algn="l"/>
                <a:tab pos="251460" algn="l"/>
              </a:tabLst>
            </a:pPr>
            <a:r>
              <a:rPr lang="en-US" sz="1400" dirty="0">
                <a:latin typeface="Century Gothic" panose="020B0502020202020204" pitchFamily="34" charset="0"/>
              </a:rPr>
              <a:t>Force protection against unmanned aerial threats</a:t>
            </a:r>
          </a:p>
        </p:txBody>
      </p:sp>
      <p:sp>
        <p:nvSpPr>
          <p:cNvPr id="1072" name="Rectangle 1071"/>
          <p:cNvSpPr/>
          <p:nvPr/>
        </p:nvSpPr>
        <p:spPr>
          <a:xfrm>
            <a:off x="147505" y="4283169"/>
            <a:ext cx="30365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ts val="141"/>
              </a:spcBef>
              <a:tabLst>
                <a:tab pos="188595" algn="l"/>
                <a:tab pos="251460" algn="l"/>
              </a:tabLst>
            </a:pPr>
            <a:r>
              <a:rPr lang="en-US" sz="1400" dirty="0">
                <a:latin typeface="Century Gothic" panose="020B0502020202020204" pitchFamily="34" charset="0"/>
              </a:rPr>
              <a:t>Maneuver force protection against unmanned aerial threats</a:t>
            </a:r>
          </a:p>
        </p:txBody>
      </p:sp>
      <p:sp>
        <p:nvSpPr>
          <p:cNvPr id="1078" name="TextBox 1077"/>
          <p:cNvSpPr txBox="1"/>
          <p:nvPr/>
        </p:nvSpPr>
        <p:spPr>
          <a:xfrm>
            <a:off x="3469882" y="1610852"/>
            <a:ext cx="31596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47484">
              <a:defRPr/>
            </a:pPr>
            <a:r>
              <a:rPr lang="en-US" sz="15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Family of Counter Unmanned Aircraft Systems</a:t>
            </a:r>
          </a:p>
        </p:txBody>
      </p:sp>
      <p:pic>
        <p:nvPicPr>
          <p:cNvPr id="235" name="Picture 2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13" y="5308034"/>
            <a:ext cx="268373" cy="176536"/>
          </a:xfrm>
          <a:prstGeom prst="rect">
            <a:avLst/>
          </a:prstGeom>
        </p:spPr>
      </p:pic>
      <p:sp>
        <p:nvSpPr>
          <p:cNvPr id="236" name="TextBox 235"/>
          <p:cNvSpPr txBox="1"/>
          <p:nvPr/>
        </p:nvSpPr>
        <p:spPr>
          <a:xfrm>
            <a:off x="879437" y="5165470"/>
            <a:ext cx="1883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87553">
              <a:defRPr/>
            </a:pPr>
            <a:r>
              <a:rPr lang="en-US" sz="1200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Groups 1-2 Unmanned Aircraft Systems</a:t>
            </a:r>
          </a:p>
        </p:txBody>
      </p:sp>
      <p:pic>
        <p:nvPicPr>
          <p:cNvPr id="237" name="Picture 2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010" y="5327284"/>
            <a:ext cx="268373" cy="176536"/>
          </a:xfrm>
          <a:prstGeom prst="rect">
            <a:avLst/>
          </a:prstGeom>
        </p:spPr>
      </p:pic>
      <p:pic>
        <p:nvPicPr>
          <p:cNvPr id="238" name="Picture 2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796" y="5308034"/>
            <a:ext cx="268373" cy="176536"/>
          </a:xfrm>
          <a:prstGeom prst="rect">
            <a:avLst/>
          </a:prstGeom>
        </p:spPr>
      </p:pic>
      <p:sp>
        <p:nvSpPr>
          <p:cNvPr id="240" name="TextBox 239"/>
          <p:cNvSpPr txBox="1"/>
          <p:nvPr/>
        </p:nvSpPr>
        <p:spPr>
          <a:xfrm>
            <a:off x="4231756" y="5155845"/>
            <a:ext cx="1883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87553">
              <a:tabLst>
                <a:tab pos="741363" algn="l"/>
              </a:tabLst>
              <a:defRPr/>
            </a:pPr>
            <a:r>
              <a:rPr lang="en-US" sz="1200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Groups 1-3 Unmanned Aircraft Systems</a:t>
            </a:r>
          </a:p>
        </p:txBody>
      </p:sp>
      <p:sp>
        <p:nvSpPr>
          <p:cNvPr id="241" name="TextBox 240"/>
          <p:cNvSpPr txBox="1"/>
          <p:nvPr/>
        </p:nvSpPr>
        <p:spPr>
          <a:xfrm>
            <a:off x="7603545" y="5165470"/>
            <a:ext cx="1883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87553">
              <a:defRPr/>
            </a:pPr>
            <a:r>
              <a:rPr lang="en-US" sz="1200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Groups 1-2 Unmanned Aircraft Systems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7A869A-AAB5-BB71-5C94-AA18B76DB371}"/>
              </a:ext>
            </a:extLst>
          </p:cNvPr>
          <p:cNvSpPr txBox="1"/>
          <p:nvPr/>
        </p:nvSpPr>
        <p:spPr>
          <a:xfrm>
            <a:off x="7727930" y="4845213"/>
            <a:ext cx="1242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87553">
              <a:defRPr/>
            </a:pPr>
            <a:r>
              <a:rPr lang="en-US" sz="1400" b="1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Threat Set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CA77B0-6DFF-9AD3-5A92-AE99E8A31868}"/>
              </a:ext>
            </a:extLst>
          </p:cNvPr>
          <p:cNvSpPr txBox="1"/>
          <p:nvPr/>
        </p:nvSpPr>
        <p:spPr>
          <a:xfrm>
            <a:off x="4507225" y="4845213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887553">
              <a:defRPr/>
            </a:pPr>
            <a:r>
              <a:rPr lang="en-US" sz="1400" b="1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Threat Set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F308A0-3962-9980-DB7D-77ED35E88F91}"/>
              </a:ext>
            </a:extLst>
          </p:cNvPr>
          <p:cNvSpPr txBox="1"/>
          <p:nvPr/>
        </p:nvSpPr>
        <p:spPr>
          <a:xfrm>
            <a:off x="1151088" y="4845213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887553">
              <a:defRPr/>
            </a:pPr>
            <a:r>
              <a:rPr lang="en-US" sz="1400" b="1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Threat Set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A26526-0D5B-0CE2-6784-457159269B88}"/>
              </a:ext>
            </a:extLst>
          </p:cNvPr>
          <p:cNvCxnSpPr/>
          <p:nvPr/>
        </p:nvCxnSpPr>
        <p:spPr>
          <a:xfrm>
            <a:off x="384826" y="4272504"/>
            <a:ext cx="2668562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E1C02C-D92C-102E-4D02-D5BD07D17725}"/>
              </a:ext>
            </a:extLst>
          </p:cNvPr>
          <p:cNvCxnSpPr>
            <a:cxnSpLocks/>
          </p:cNvCxnSpPr>
          <p:nvPr/>
        </p:nvCxnSpPr>
        <p:spPr>
          <a:xfrm>
            <a:off x="383301" y="4828837"/>
            <a:ext cx="2668562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0F77B6C-8240-43F7-515D-F20D0150D4BF}"/>
              </a:ext>
            </a:extLst>
          </p:cNvPr>
          <p:cNvCxnSpPr/>
          <p:nvPr/>
        </p:nvCxnSpPr>
        <p:spPr>
          <a:xfrm>
            <a:off x="3702023" y="4272502"/>
            <a:ext cx="2668562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012B4FD-7243-DFE6-CB1C-80A0A18A2B79}"/>
              </a:ext>
            </a:extLst>
          </p:cNvPr>
          <p:cNvCxnSpPr>
            <a:cxnSpLocks/>
          </p:cNvCxnSpPr>
          <p:nvPr/>
        </p:nvCxnSpPr>
        <p:spPr>
          <a:xfrm>
            <a:off x="3694445" y="4828837"/>
            <a:ext cx="2668562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45B49E5-AB99-0DA3-6687-EE382D38137B}"/>
              </a:ext>
            </a:extLst>
          </p:cNvPr>
          <p:cNvCxnSpPr/>
          <p:nvPr/>
        </p:nvCxnSpPr>
        <p:spPr>
          <a:xfrm>
            <a:off x="7002956" y="4272504"/>
            <a:ext cx="2668562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7D213B5-DF4A-435B-CACA-44A9DAE22F44}"/>
              </a:ext>
            </a:extLst>
          </p:cNvPr>
          <p:cNvCxnSpPr>
            <a:cxnSpLocks/>
          </p:cNvCxnSpPr>
          <p:nvPr/>
        </p:nvCxnSpPr>
        <p:spPr>
          <a:xfrm>
            <a:off x="6993432" y="4828837"/>
            <a:ext cx="2668562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2BEF8E4-93A8-8EB9-018A-C002F63119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0045" y="2020976"/>
            <a:ext cx="1185145" cy="20200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376EED8-1D4D-B513-FEDD-71B89C2CA51A}"/>
              </a:ext>
            </a:extLst>
          </p:cNvPr>
          <p:cNvSpPr txBox="1"/>
          <p:nvPr/>
        </p:nvSpPr>
        <p:spPr>
          <a:xfrm>
            <a:off x="5334474" y="3726293"/>
            <a:ext cx="524670" cy="24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47484">
              <a:defRPr/>
            </a:pPr>
            <a:r>
              <a:rPr lang="en-US" sz="485" dirty="0">
                <a:solidFill>
                  <a:prstClr val="black"/>
                </a:solidFill>
                <a:latin typeface="Arial" panose="020B0604020202020204"/>
              </a:rPr>
              <a:t>Notional Depiction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EEB2C0-0927-335C-BE74-7D9ADF7AACC7}"/>
              </a:ext>
            </a:extLst>
          </p:cNvPr>
          <p:cNvCxnSpPr>
            <a:cxnSpLocks/>
          </p:cNvCxnSpPr>
          <p:nvPr/>
        </p:nvCxnSpPr>
        <p:spPr>
          <a:xfrm>
            <a:off x="379005" y="5743003"/>
            <a:ext cx="2668562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C6A4D6B-1D3C-C375-AD5E-980A98466BE0}"/>
              </a:ext>
            </a:extLst>
          </p:cNvPr>
          <p:cNvCxnSpPr>
            <a:cxnSpLocks/>
          </p:cNvCxnSpPr>
          <p:nvPr/>
        </p:nvCxnSpPr>
        <p:spPr>
          <a:xfrm>
            <a:off x="3694445" y="5743003"/>
            <a:ext cx="2668562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8F7A27E-2A96-6878-1111-2991183B04AE}"/>
              </a:ext>
            </a:extLst>
          </p:cNvPr>
          <p:cNvCxnSpPr>
            <a:cxnSpLocks/>
          </p:cNvCxnSpPr>
          <p:nvPr/>
        </p:nvCxnSpPr>
        <p:spPr>
          <a:xfrm>
            <a:off x="7008189" y="5743003"/>
            <a:ext cx="2668562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E2CBC76-415F-5ACE-E082-A5A9AB88CA74}"/>
              </a:ext>
            </a:extLst>
          </p:cNvPr>
          <p:cNvSpPr txBox="1"/>
          <p:nvPr/>
        </p:nvSpPr>
        <p:spPr>
          <a:xfrm>
            <a:off x="3568834" y="5781660"/>
            <a:ext cx="3099201" cy="136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Century Gothic" panose="020B0502020202020204" pitchFamily="34" charset="0"/>
              </a:rPr>
              <a:t>Where we have been: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Century Gothic" panose="020B0502020202020204" pitchFamily="34" charset="0"/>
              </a:rPr>
              <a:t>PC-21 on network, integrated with Fire- storm, showed tracks on main network.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Century Gothic" panose="020B0502020202020204" pitchFamily="34" charset="0"/>
              </a:rPr>
              <a:t>PC-22 sensors tracked class 1 UASs.</a:t>
            </a:r>
          </a:p>
          <a:p>
            <a:r>
              <a:rPr lang="en-US" sz="1400" b="1" dirty="0">
                <a:latin typeface="Century Gothic" panose="020B0502020202020204" pitchFamily="34" charset="0"/>
              </a:rPr>
              <a:t>Where we are going: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100" dirty="0">
                <a:latin typeface="Century Gothic" panose="020B0502020202020204" pitchFamily="34" charset="0"/>
              </a:rPr>
              <a:t>Deliver 6 systems.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100" dirty="0">
                <a:latin typeface="Century Gothic" panose="020B0502020202020204" pitchFamily="34" charset="0"/>
              </a:rPr>
              <a:t>Transition to PEO MS.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A9105E-0CE3-E66B-61CE-6D462AA87569}"/>
              </a:ext>
            </a:extLst>
          </p:cNvPr>
          <p:cNvSpPr txBox="1"/>
          <p:nvPr/>
        </p:nvSpPr>
        <p:spPr>
          <a:xfrm>
            <a:off x="228600" y="5781660"/>
            <a:ext cx="3179031" cy="136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Century Gothic" panose="020B0502020202020204" pitchFamily="34" charset="0"/>
              </a:rPr>
              <a:t>Where we have been: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Century Gothic" panose="020B0502020202020204" pitchFamily="34" charset="0"/>
              </a:rPr>
              <a:t>Acquisition Decision Memorandum.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Century Gothic" panose="020B0502020202020204" pitchFamily="34" charset="0"/>
              </a:rPr>
              <a:t>Preliminary Design Review completed.</a:t>
            </a:r>
          </a:p>
          <a:p>
            <a:r>
              <a:rPr lang="en-US" sz="1400" b="1" dirty="0">
                <a:latin typeface="Century Gothic" panose="020B0502020202020204" pitchFamily="34" charset="0"/>
              </a:rPr>
              <a:t>Where we are going: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100" dirty="0">
                <a:latin typeface="Century Gothic" panose="020B0502020202020204" pitchFamily="34" charset="0"/>
              </a:rPr>
              <a:t>Critical Design Review.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100" dirty="0">
                <a:latin typeface="Century Gothic" panose="020B0502020202020204" pitchFamily="34" charset="0"/>
              </a:rPr>
              <a:t>First article delivery and verification.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100" dirty="0">
                <a:latin typeface="Century Gothic" panose="020B0502020202020204" pitchFamily="34" charset="0"/>
              </a:rPr>
              <a:t>Deliver 4 systems.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6E575C-1E88-54CC-8852-6853B57F16C0}"/>
              </a:ext>
            </a:extLst>
          </p:cNvPr>
          <p:cNvSpPr txBox="1"/>
          <p:nvPr/>
        </p:nvSpPr>
        <p:spPr>
          <a:xfrm>
            <a:off x="6783246" y="5781660"/>
            <a:ext cx="3162450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Century Gothic" panose="020B0502020202020204" pitchFamily="34" charset="0"/>
              </a:rPr>
              <a:t>Where we have been: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latin typeface="Century Gothic" panose="020B0502020202020204" pitchFamily="34" charset="0"/>
              </a:rPr>
              <a:t>Army </a:t>
            </a:r>
            <a:r>
              <a:rPr lang="en-US" sz="1050" u="sng" dirty="0">
                <a:latin typeface="Century Gothic" panose="020B0502020202020204" pitchFamily="34" charset="0"/>
              </a:rPr>
              <a:t>first</a:t>
            </a:r>
            <a:r>
              <a:rPr lang="en-US" sz="1050" dirty="0">
                <a:latin typeface="Century Gothic" panose="020B0502020202020204" pitchFamily="34" charset="0"/>
              </a:rPr>
              <a:t>: Directed Energy Weapon Approval Process (DEWRAP).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latin typeface="Century Gothic" panose="020B0502020202020204" pitchFamily="34" charset="0"/>
              </a:rPr>
              <a:t>Deployed 3 systems.</a:t>
            </a:r>
          </a:p>
          <a:p>
            <a:r>
              <a:rPr lang="en-US" sz="1200" b="1" dirty="0">
                <a:latin typeface="Century Gothic" panose="020B0502020202020204" pitchFamily="34" charset="0"/>
              </a:rPr>
              <a:t>Where we are going: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050" dirty="0">
                <a:latin typeface="Century Gothic" panose="020B0502020202020204" pitchFamily="34" charset="0"/>
              </a:rPr>
              <a:t>DEWRAP approval.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050" dirty="0">
                <a:latin typeface="Century Gothic" panose="020B0502020202020204" pitchFamily="34" charset="0"/>
              </a:rPr>
              <a:t>New equipment training for P-HEL 2 and 3.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050" dirty="0">
                <a:latin typeface="Century Gothic" panose="020B0502020202020204" pitchFamily="34" charset="0"/>
              </a:rPr>
              <a:t>In-theater live fire exercise.</a:t>
            </a:r>
            <a:endParaRPr lang="en-US" sz="1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825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00FC2FC-0572-D89D-F26E-0D7B0004C1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374" y="3612419"/>
            <a:ext cx="2479575" cy="164563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450F1C-A995-B621-C86F-6E115894B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611" y="3095528"/>
            <a:ext cx="2479575" cy="164563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object 15">
            <a:extLst>
              <a:ext uri="{FF2B5EF4-FFF2-40B4-BE49-F238E27FC236}">
                <a16:creationId xmlns:a16="http://schemas.microsoft.com/office/drawing/2014/main" id="{6D9A8240-FBE4-8774-3465-44220DCBB4F0}"/>
              </a:ext>
            </a:extLst>
          </p:cNvPr>
          <p:cNvPicPr/>
          <p:nvPr/>
        </p:nvPicPr>
        <p:blipFill rotWithShape="1">
          <a:blip r:embed="rId4" cstate="print"/>
          <a:srcRect l="3013" t="4686" r="3013" b="4686"/>
          <a:stretch/>
        </p:blipFill>
        <p:spPr>
          <a:xfrm>
            <a:off x="639345" y="2562361"/>
            <a:ext cx="2515061" cy="164563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Rounded Rectangle 24">
            <a:extLst>
              <a:ext uri="{FF2B5EF4-FFF2-40B4-BE49-F238E27FC236}">
                <a16:creationId xmlns:a16="http://schemas.microsoft.com/office/drawing/2014/main" id="{106600CB-8010-6868-FE1D-CC9AF363F9E2}"/>
              </a:ext>
            </a:extLst>
          </p:cNvPr>
          <p:cNvSpPr/>
          <p:nvPr/>
        </p:nvSpPr>
        <p:spPr>
          <a:xfrm>
            <a:off x="1098241" y="4207991"/>
            <a:ext cx="1634912" cy="475654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M2A2 Bradley Fighting Vehicle</a:t>
            </a:r>
          </a:p>
        </p:txBody>
      </p:sp>
      <p:sp>
        <p:nvSpPr>
          <p:cNvPr id="16" name="Rounded Rectangle 25">
            <a:extLst>
              <a:ext uri="{FF2B5EF4-FFF2-40B4-BE49-F238E27FC236}">
                <a16:creationId xmlns:a16="http://schemas.microsoft.com/office/drawing/2014/main" id="{434E20CA-7A7E-8C7C-5E57-1DDF9052BEE6}"/>
              </a:ext>
            </a:extLst>
          </p:cNvPr>
          <p:cNvSpPr/>
          <p:nvPr/>
        </p:nvSpPr>
        <p:spPr>
          <a:xfrm>
            <a:off x="3706786" y="4761176"/>
            <a:ext cx="2644828" cy="698215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188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M1151 A1 Up-Armored High Mobility Multipurpose Wheeled Vehicle</a:t>
            </a:r>
          </a:p>
        </p:txBody>
      </p:sp>
      <p:sp>
        <p:nvSpPr>
          <p:cNvPr id="17" name="Rounded Rectangle 26">
            <a:extLst>
              <a:ext uri="{FF2B5EF4-FFF2-40B4-BE49-F238E27FC236}">
                <a16:creationId xmlns:a16="http://schemas.microsoft.com/office/drawing/2014/main" id="{BD939436-7F62-7F72-BE40-C1C3710F9082}"/>
              </a:ext>
            </a:extLst>
          </p:cNvPr>
          <p:cNvSpPr/>
          <p:nvPr/>
        </p:nvSpPr>
        <p:spPr>
          <a:xfrm>
            <a:off x="7311005" y="5283163"/>
            <a:ext cx="2127382" cy="698214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188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M1281 Close Combat Weapons Carrier Joint Light Tactical Vehicle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EF16C-69F4-70AC-DB9F-7E5615E7A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10188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34845-8DEE-415C-9781-567CD46278A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3C61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0188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3C61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98D915C-8D0F-E235-BD3E-5882EBDFCDF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93518" y="350838"/>
            <a:ext cx="7862888" cy="514350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/>
              <a:t>Hybrid Electric Vehicles (HEVs)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04DEA-48C9-A396-0D34-664A9B805692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348791" y="1182272"/>
            <a:ext cx="9372600" cy="1281823"/>
          </a:xfrm>
        </p:spPr>
        <p:txBody>
          <a:bodyPr>
            <a:normAutofit lnSpcReduction="10000"/>
          </a:bodyPr>
          <a:lstStyle/>
          <a:p>
            <a:pPr marL="461963" lvl="1" indent="-230188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b="1" dirty="0"/>
              <a:t>Increase</a:t>
            </a:r>
            <a:r>
              <a:rPr lang="en-US" sz="1600" b="1" dirty="0"/>
              <a:t> operational effectiveness through reduced signatures.</a:t>
            </a:r>
          </a:p>
          <a:p>
            <a:pPr marL="461963" lvl="1" indent="-230188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Increase onboard electrical power generation, add off-platform export power capability.</a:t>
            </a:r>
          </a:p>
          <a:p>
            <a:pPr marL="461963" lvl="1" indent="-230188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Increase automotive performance.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3561C7-6E36-2AC6-F6DB-4422A0C24A03}"/>
              </a:ext>
            </a:extLst>
          </p:cNvPr>
          <p:cNvSpPr txBox="1"/>
          <p:nvPr/>
        </p:nvSpPr>
        <p:spPr>
          <a:xfrm>
            <a:off x="247650" y="5514928"/>
            <a:ext cx="9563100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Century Gothic" panose="020B0502020202020204" pitchFamily="34" charset="0"/>
              </a:rPr>
              <a:t>Where we have been: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Bradley HEV:  Delivered 2.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HMMWV HEV:  Test Readiness Review.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JLTV HEV:  Interim Integration and Build completed.</a:t>
            </a:r>
          </a:p>
          <a:p>
            <a:r>
              <a:rPr lang="en-US" sz="1800" b="1" dirty="0">
                <a:latin typeface="Century Gothic" panose="020B0502020202020204" pitchFamily="34" charset="0"/>
              </a:rPr>
              <a:t>Where we are going: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Bradley HEV: Transfer knowledge to PEO GCS.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Prototype: 2 X HMMWV HEV, 3 X JLTV HEV, and 4 X Stryker HEV.</a:t>
            </a:r>
          </a:p>
        </p:txBody>
      </p:sp>
    </p:spTree>
    <p:extLst>
      <p:ext uri="{BB962C8B-B14F-4D97-AF65-F5344CB8AC3E}">
        <p14:creationId xmlns:p14="http://schemas.microsoft.com/office/powerpoint/2010/main" val="1892615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B94F232-04BA-9287-E587-64910D6E72CC}"/>
              </a:ext>
            </a:extLst>
          </p:cNvPr>
          <p:cNvGrpSpPr/>
          <p:nvPr/>
        </p:nvGrpSpPr>
        <p:grpSpPr>
          <a:xfrm>
            <a:off x="3218128" y="2518190"/>
            <a:ext cx="3622144" cy="4099197"/>
            <a:chOff x="3207630" y="2316252"/>
            <a:chExt cx="3622144" cy="4099197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F96BFD1-B059-9B39-F12B-58CE9F720B46}"/>
                </a:ext>
              </a:extLst>
            </p:cNvPr>
            <p:cNvCxnSpPr/>
            <p:nvPr/>
          </p:nvCxnSpPr>
          <p:spPr>
            <a:xfrm>
              <a:off x="6829774" y="2316252"/>
              <a:ext cx="0" cy="40991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D3DF1B9-5A13-D364-959C-9827AFDE1A5A}"/>
                </a:ext>
              </a:extLst>
            </p:cNvPr>
            <p:cNvCxnSpPr/>
            <p:nvPr/>
          </p:nvCxnSpPr>
          <p:spPr>
            <a:xfrm>
              <a:off x="3207630" y="2316252"/>
              <a:ext cx="0" cy="40991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A2B59BE-73C6-536B-F451-7A33F26F1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" y="362524"/>
            <a:ext cx="7968620" cy="514247"/>
          </a:xfrm>
        </p:spPr>
        <p:txBody>
          <a:bodyPr>
            <a:noAutofit/>
          </a:bodyPr>
          <a:lstStyle/>
          <a:p>
            <a:r>
              <a:rPr lang="en-US" sz="2800" dirty="0"/>
              <a:t>Human-Machine Integrated Formations</a:t>
            </a:r>
            <a:br>
              <a:rPr lang="en-US" sz="2800" dirty="0"/>
            </a:br>
            <a:r>
              <a:rPr lang="en-US" sz="2800" dirty="0"/>
              <a:t>(H-MIF): Leadership Intent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2E3D77-95E4-DC0E-2431-FBCD0441B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12386" y="7513622"/>
            <a:ext cx="533310" cy="258779"/>
          </a:xfrm>
        </p:spPr>
        <p:txBody>
          <a:bodyPr/>
          <a:lstStyle/>
          <a:p>
            <a:fld id="{099E438D-A3F5-4D15-9BAA-DF9C208D636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E53AE3-53B6-99C6-BDD2-3516AE4FB848}"/>
              </a:ext>
            </a:extLst>
          </p:cNvPr>
          <p:cNvSpPr txBox="1"/>
          <p:nvPr/>
        </p:nvSpPr>
        <p:spPr>
          <a:xfrm>
            <a:off x="342900" y="1283170"/>
            <a:ext cx="9372600" cy="932563"/>
          </a:xfrm>
          <a:prstGeom prst="rect">
            <a:avLst/>
          </a:prstGeom>
          <a:noFill/>
        </p:spPr>
        <p:txBody>
          <a:bodyPr wrap="square" lIns="100584" tIns="50292" rIns="100584" bIns="50292" rtlCol="0" anchor="t">
            <a:spAutoFit/>
          </a:bodyPr>
          <a:lstStyle/>
          <a:p>
            <a:r>
              <a:rPr lang="en-US" sz="1800" b="1" dirty="0">
                <a:latin typeface="Century Gothic" panose="020B0502020202020204" pitchFamily="34" charset="0"/>
              </a:rPr>
              <a:t>Task:</a:t>
            </a:r>
            <a:r>
              <a:rPr lang="en-US" sz="1800" dirty="0">
                <a:latin typeface="Century Gothic" panose="020B0502020202020204" pitchFamily="34" charset="0"/>
              </a:rPr>
              <a:t> </a:t>
            </a:r>
            <a:r>
              <a:rPr lang="en-US" sz="1800" b="0" dirty="0">
                <a:latin typeface="Century Gothic" panose="020B0502020202020204" pitchFamily="34" charset="0"/>
              </a:rPr>
              <a:t>Develop a RCCTO-led, total Army Integrated Solutions Team (IST) developing Human-Machine Integrated Formations (H-MIF), integrating cross-Army autonomous and robotics initiatives into operationally deployable prototypes.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CB84ED2-5D3C-08FE-9D62-1E55F34A1E03}"/>
              </a:ext>
            </a:extLst>
          </p:cNvPr>
          <p:cNvSpPr txBox="1"/>
          <p:nvPr/>
        </p:nvSpPr>
        <p:spPr>
          <a:xfrm>
            <a:off x="6881352" y="2634949"/>
            <a:ext cx="2980001" cy="409343"/>
          </a:xfrm>
          <a:prstGeom prst="rect">
            <a:avLst/>
          </a:prstGeom>
          <a:noFill/>
        </p:spPr>
        <p:txBody>
          <a:bodyPr wrap="square" lIns="100584" tIns="50292" rIns="100584" bIns="50292" rtlCol="0" anchor="ctr">
            <a:spAutoFit/>
          </a:bodyPr>
          <a:lstStyle/>
          <a:p>
            <a:pPr algn="ctr"/>
            <a:r>
              <a:rPr lang="en-US" sz="2000" b="1" i="1" dirty="0">
                <a:latin typeface="Century Gothic" panose="020B0502020202020204" pitchFamily="34" charset="0"/>
              </a:rPr>
              <a:t>Deliverables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9EB1E22-58EB-69AD-1C64-EB2B76381D6A}"/>
              </a:ext>
            </a:extLst>
          </p:cNvPr>
          <p:cNvSpPr txBox="1"/>
          <p:nvPr/>
        </p:nvSpPr>
        <p:spPr>
          <a:xfrm>
            <a:off x="6947800" y="3209440"/>
            <a:ext cx="2847105" cy="3033138"/>
          </a:xfrm>
          <a:prstGeom prst="rect">
            <a:avLst/>
          </a:prstGeom>
          <a:noFill/>
        </p:spPr>
        <p:txBody>
          <a:bodyPr wrap="square" lIns="100584" tIns="50292" rIns="100584" bIns="50292" rtlCol="0" anchor="t">
            <a:spAutoFit/>
          </a:bodyPr>
          <a:lstStyle/>
          <a:p>
            <a:pPr>
              <a:spcAft>
                <a:spcPts val="330"/>
              </a:spcAft>
            </a:pPr>
            <a:r>
              <a:rPr lang="en-US" sz="1400" b="1" dirty="0">
                <a:latin typeface="Century Gothic" panose="020B0502020202020204" pitchFamily="34" charset="0"/>
              </a:rPr>
              <a:t>Pull From Enterprise:</a:t>
            </a:r>
          </a:p>
          <a:p>
            <a:pPr marL="171450" indent="-171450">
              <a:spcAft>
                <a:spcPts val="33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Initial Platforms(s) </a:t>
            </a:r>
            <a:endParaRPr lang="en-US" sz="1400" dirty="0">
              <a:latin typeface="Century Gothic" panose="020B0502020202020204" pitchFamily="34" charset="0"/>
              <a:cs typeface="Arial"/>
            </a:endParaRPr>
          </a:p>
          <a:p>
            <a:pPr marL="171450" indent="-171450">
              <a:spcAft>
                <a:spcPts val="33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Initial Payload(s)</a:t>
            </a:r>
            <a:endParaRPr lang="en-US" sz="1400" dirty="0">
              <a:latin typeface="Century Gothic" panose="020B0502020202020204" pitchFamily="34" charset="0"/>
              <a:cs typeface="Arial"/>
            </a:endParaRPr>
          </a:p>
          <a:p>
            <a:pPr marL="171450" indent="-171450">
              <a:spcAft>
                <a:spcPts val="33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  <a:cs typeface="Arial"/>
              </a:rPr>
              <a:t>Autonomous Behaviors</a:t>
            </a:r>
          </a:p>
          <a:p>
            <a:pPr>
              <a:spcAft>
                <a:spcPts val="330"/>
              </a:spcAft>
            </a:pPr>
            <a:r>
              <a:rPr lang="en-US" sz="1400" b="1" dirty="0">
                <a:latin typeface="Century Gothic" panose="020B0502020202020204" pitchFamily="34" charset="0"/>
                <a:cs typeface="Arial"/>
              </a:rPr>
              <a:t>Rapid Prototyping:</a:t>
            </a:r>
          </a:p>
          <a:p>
            <a:pPr marL="171450" indent="-171450">
              <a:spcAft>
                <a:spcPts val="33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  <a:ea typeface="+mn-lt"/>
                <a:cs typeface="+mn-lt"/>
              </a:rPr>
              <a:t>Additional Platforms</a:t>
            </a:r>
          </a:p>
          <a:p>
            <a:pPr marL="171450" indent="-171450">
              <a:spcAft>
                <a:spcPts val="33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  <a:ea typeface="+mn-lt"/>
                <a:cs typeface="+mn-lt"/>
              </a:rPr>
              <a:t>H-MIF Architecture</a:t>
            </a:r>
            <a:endParaRPr lang="en-US" sz="1400" dirty="0">
              <a:latin typeface="Century Gothic" panose="020B0502020202020204" pitchFamily="34" charset="0"/>
              <a:cs typeface="Arial"/>
            </a:endParaRPr>
          </a:p>
          <a:p>
            <a:pPr marL="171450" indent="-171450">
              <a:spcAft>
                <a:spcPts val="33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  <a:cs typeface="Arial"/>
              </a:rPr>
              <a:t>Resilient Network/Enablers</a:t>
            </a:r>
          </a:p>
          <a:p>
            <a:pPr marL="171450" indent="-171450">
              <a:spcAft>
                <a:spcPts val="33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  <a:cs typeface="Arial"/>
              </a:rPr>
              <a:t>Integrated Formation Capabilities</a:t>
            </a:r>
          </a:p>
          <a:p>
            <a:pPr marL="171450" indent="-171450">
              <a:spcAft>
                <a:spcPts val="33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  <a:cs typeface="Arial"/>
              </a:rPr>
              <a:t>Enhanced Platforms / Payloads/Behaviors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6F6563B9-93E9-44BC-A6C1-6F1AE5D626C8}"/>
              </a:ext>
            </a:extLst>
          </p:cNvPr>
          <p:cNvSpPr txBox="1"/>
          <p:nvPr/>
        </p:nvSpPr>
        <p:spPr>
          <a:xfrm>
            <a:off x="3228103" y="2634949"/>
            <a:ext cx="3602195" cy="409343"/>
          </a:xfrm>
          <a:prstGeom prst="rect">
            <a:avLst/>
          </a:prstGeom>
          <a:noFill/>
        </p:spPr>
        <p:txBody>
          <a:bodyPr wrap="square" lIns="100584" tIns="50292" rIns="100584" bIns="50292" rtlCol="0" anchor="ctr">
            <a:spAutoFit/>
          </a:bodyPr>
          <a:lstStyle/>
          <a:p>
            <a:pPr algn="ctr"/>
            <a:r>
              <a:rPr lang="en-US" sz="2000" b="1" i="1" dirty="0">
                <a:latin typeface="Century Gothic" panose="020B0502020202020204" pitchFamily="34" charset="0"/>
              </a:rPr>
              <a:t>Initial Formation(s)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44E904E-051C-23F0-1BD1-5A8F96508134}"/>
              </a:ext>
            </a:extLst>
          </p:cNvPr>
          <p:cNvSpPr txBox="1"/>
          <p:nvPr/>
        </p:nvSpPr>
        <p:spPr>
          <a:xfrm>
            <a:off x="238126" y="2634949"/>
            <a:ext cx="2960055" cy="409343"/>
          </a:xfrm>
          <a:prstGeom prst="rect">
            <a:avLst/>
          </a:prstGeom>
          <a:noFill/>
        </p:spPr>
        <p:txBody>
          <a:bodyPr wrap="square" lIns="100584" tIns="50292" rIns="100584" bIns="50292" rtlCol="0" anchor="ctr">
            <a:spAutoFit/>
          </a:bodyPr>
          <a:lstStyle/>
          <a:p>
            <a:pPr algn="ctr"/>
            <a:r>
              <a:rPr lang="en-US" sz="2000" b="1" i="1" dirty="0">
                <a:latin typeface="Century Gothic" panose="020B0502020202020204" pitchFamily="34" charset="0"/>
              </a:rPr>
              <a:t>Intent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31C8078-7D21-2D88-2AE9-8D58543ADD00}"/>
              </a:ext>
            </a:extLst>
          </p:cNvPr>
          <p:cNvSpPr txBox="1"/>
          <p:nvPr/>
        </p:nvSpPr>
        <p:spPr>
          <a:xfrm>
            <a:off x="366788" y="3209440"/>
            <a:ext cx="2702730" cy="3056221"/>
          </a:xfrm>
          <a:prstGeom prst="rect">
            <a:avLst/>
          </a:prstGeom>
          <a:noFill/>
        </p:spPr>
        <p:txBody>
          <a:bodyPr wrap="square" lIns="100584" tIns="50292" rIns="100584" bIns="50292" rtlCol="0" anchor="t">
            <a:spAutoFit/>
          </a:bodyPr>
          <a:lstStyle/>
          <a:p>
            <a:pPr marL="171450" indent="-171450">
              <a:spcAft>
                <a:spcPts val="33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Focus on Human-Machine </a:t>
            </a:r>
            <a:r>
              <a:rPr lang="en-US" sz="1400" u="sng" dirty="0">
                <a:latin typeface="Century Gothic" panose="020B0502020202020204" pitchFamily="34" charset="0"/>
              </a:rPr>
              <a:t>Integration</a:t>
            </a:r>
            <a:r>
              <a:rPr lang="en-US" sz="1400" dirty="0">
                <a:latin typeface="Century Gothic" panose="020B0502020202020204" pitchFamily="34" charset="0"/>
              </a:rPr>
              <a:t>, not Human-Machine Teaming</a:t>
            </a:r>
          </a:p>
          <a:p>
            <a:pPr marL="171450" indent="-171450">
              <a:spcAft>
                <a:spcPts val="33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Optimize capabilities of both Human and Machine</a:t>
            </a:r>
            <a:endParaRPr lang="en-US" sz="1400" dirty="0">
              <a:latin typeface="Century Gothic" panose="020B0502020202020204" pitchFamily="34" charset="0"/>
              <a:cs typeface="Arial"/>
            </a:endParaRPr>
          </a:p>
          <a:p>
            <a:pPr marL="171450" indent="-171450">
              <a:spcAft>
                <a:spcPts val="33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  <a:cs typeface="Arial"/>
              </a:rPr>
              <a:t>Formation-based Thinking</a:t>
            </a:r>
          </a:p>
          <a:p>
            <a:pPr marL="171450" indent="-171450">
              <a:spcAft>
                <a:spcPts val="33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Place into the hands of Soldiers to receive innovation feedback</a:t>
            </a:r>
            <a:endParaRPr lang="en-US" sz="1400" dirty="0">
              <a:latin typeface="Century Gothic" panose="020B0502020202020204" pitchFamily="34" charset="0"/>
              <a:cs typeface="Arial"/>
            </a:endParaRPr>
          </a:p>
          <a:p>
            <a:pPr marL="171450" indent="-171450">
              <a:spcAft>
                <a:spcPts val="33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Start small (1-2 PLTs) of Mechanized and Light, then scale to other formations</a:t>
            </a:r>
            <a:endParaRPr lang="en-US" sz="1400" dirty="0">
              <a:latin typeface="Century Gothic" panose="020B0502020202020204" pitchFamily="34" charset="0"/>
              <a:cs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90F5526-6041-DB83-42EF-0FEE2DA53A11}"/>
              </a:ext>
            </a:extLst>
          </p:cNvPr>
          <p:cNvGrpSpPr/>
          <p:nvPr/>
        </p:nvGrpSpPr>
        <p:grpSpPr>
          <a:xfrm>
            <a:off x="3520775" y="3327759"/>
            <a:ext cx="3534550" cy="2909025"/>
            <a:chOff x="3520775" y="3327759"/>
            <a:chExt cx="3534550" cy="2909025"/>
          </a:xfrm>
        </p:grpSpPr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06290E3B-2FE7-4810-163A-4500D02D39D2}"/>
                </a:ext>
              </a:extLst>
            </p:cNvPr>
            <p:cNvSpPr/>
            <p:nvPr/>
          </p:nvSpPr>
          <p:spPr>
            <a:xfrm>
              <a:off x="5716262" y="4358296"/>
              <a:ext cx="1339063" cy="803616"/>
            </a:xfrm>
            <a:prstGeom prst="rightArrow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400" kern="0" dirty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</a:rPr>
                <a:t>HEAVY &amp; LIGHT</a:t>
              </a:r>
              <a:endParaRPr lang="en-US" sz="2400" dirty="0">
                <a:solidFill>
                  <a:srgbClr val="FFFFFF"/>
                </a:solidFill>
                <a:latin typeface="Century Gothic" panose="020B0502020202020204" pitchFamily="34" charset="0"/>
                <a:cs typeface="Arial" panose="020B0604020202020204"/>
              </a:endParaRP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1104E03A-08E9-26CC-0A2C-080C8B8A35CC}"/>
                </a:ext>
              </a:extLst>
            </p:cNvPr>
            <p:cNvGrpSpPr/>
            <p:nvPr/>
          </p:nvGrpSpPr>
          <p:grpSpPr>
            <a:xfrm>
              <a:off x="3520775" y="3327759"/>
              <a:ext cx="2204349" cy="2909025"/>
              <a:chOff x="3200704" y="2767431"/>
              <a:chExt cx="2003954" cy="2644568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B4CD7E1-FBD1-091C-9E21-A28B72C09054}"/>
                  </a:ext>
                </a:extLst>
              </p:cNvPr>
              <p:cNvSpPr/>
              <p:nvPr/>
            </p:nvSpPr>
            <p:spPr>
              <a:xfrm>
                <a:off x="3200704" y="2767431"/>
                <a:ext cx="2003954" cy="264456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00584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640" kern="0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A1FBF1A6-44B2-282E-B298-679B0C7A478D}"/>
                  </a:ext>
                </a:extLst>
              </p:cNvPr>
              <p:cNvGrpSpPr/>
              <p:nvPr/>
            </p:nvGrpSpPr>
            <p:grpSpPr>
              <a:xfrm>
                <a:off x="3747841" y="4686142"/>
                <a:ext cx="874045" cy="359746"/>
                <a:chOff x="5341431" y="2927840"/>
                <a:chExt cx="629295" cy="253498"/>
              </a:xfrm>
              <a:solidFill>
                <a:schemeClr val="bg1"/>
              </a:solidFill>
            </p:grpSpPr>
            <p:sp>
              <p:nvSpPr>
                <p:cNvPr id="62" name="Diamond 61">
                  <a:extLst>
                    <a:ext uri="{FF2B5EF4-FFF2-40B4-BE49-F238E27FC236}">
                      <a16:creationId xmlns:a16="http://schemas.microsoft.com/office/drawing/2014/main" id="{890113E9-F355-0AD5-D61E-70518F278CFD}"/>
                    </a:ext>
                  </a:extLst>
                </p:cNvPr>
                <p:cNvSpPr/>
                <p:nvPr/>
              </p:nvSpPr>
              <p:spPr>
                <a:xfrm>
                  <a:off x="5341431" y="2927840"/>
                  <a:ext cx="253498" cy="253498"/>
                </a:xfrm>
                <a:prstGeom prst="diamond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100584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640" kern="0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63" name="Diamond 62">
                  <a:extLst>
                    <a:ext uri="{FF2B5EF4-FFF2-40B4-BE49-F238E27FC236}">
                      <a16:creationId xmlns:a16="http://schemas.microsoft.com/office/drawing/2014/main" id="{2B8F7008-1E7A-CF6E-A14E-AE0D73323657}"/>
                    </a:ext>
                  </a:extLst>
                </p:cNvPr>
                <p:cNvSpPr/>
                <p:nvPr/>
              </p:nvSpPr>
              <p:spPr>
                <a:xfrm>
                  <a:off x="5717228" y="2927840"/>
                  <a:ext cx="253498" cy="253498"/>
                </a:xfrm>
                <a:prstGeom prst="diamond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100584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640" kern="0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74B00F-C795-99FF-9C60-576ED85FEF2F}"/>
                  </a:ext>
                </a:extLst>
              </p:cNvPr>
              <p:cNvSpPr txBox="1"/>
              <p:nvPr/>
            </p:nvSpPr>
            <p:spPr>
              <a:xfrm>
                <a:off x="3455321" y="5130094"/>
                <a:ext cx="1494718" cy="123111"/>
              </a:xfrm>
              <a:prstGeom prst="rect">
                <a:avLst/>
              </a:prstGeom>
              <a:noFill/>
            </p:spPr>
            <p:txBody>
              <a:bodyPr wrap="square" lIns="0" tIns="0" rIns="0" bIns="0" anchor="t">
                <a:spAutoFit/>
              </a:bodyPr>
              <a:lstStyle/>
              <a:p>
                <a:pPr algn="ctr"/>
                <a:r>
                  <a:rPr lang="en-US" sz="880" kern="0">
                    <a:latin typeface="Century Gothic" panose="020B0502020202020204" pitchFamily="34" charset="0"/>
                  </a:rPr>
                  <a:t>2x Control Vehicles</a:t>
                </a:r>
                <a:endParaRPr lang="en-US" sz="880">
                  <a:latin typeface="Century Gothic" panose="020B0502020202020204" pitchFamily="34" charset="0"/>
                </a:endParaRPr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AC158EEA-9E38-92D5-4C9B-BA30F30C9E08}"/>
                  </a:ext>
                </a:extLst>
              </p:cNvPr>
              <p:cNvGrpSpPr/>
              <p:nvPr/>
            </p:nvGrpSpPr>
            <p:grpSpPr>
              <a:xfrm>
                <a:off x="3368873" y="4195165"/>
                <a:ext cx="1661838" cy="223435"/>
                <a:chOff x="5068582" y="2850062"/>
                <a:chExt cx="1196491" cy="157445"/>
              </a:xfrm>
            </p:grpSpPr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A29B6D5C-2BB5-2B54-FAF1-EF7E817737E7}"/>
                    </a:ext>
                  </a:extLst>
                </p:cNvPr>
                <p:cNvGrpSpPr/>
                <p:nvPr/>
              </p:nvGrpSpPr>
              <p:grpSpPr>
                <a:xfrm>
                  <a:off x="5068582" y="2850062"/>
                  <a:ext cx="239742" cy="157445"/>
                  <a:chOff x="5068582" y="2899682"/>
                  <a:chExt cx="327256" cy="214918"/>
                </a:xfrm>
              </p:grpSpPr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121F01C2-4586-ADE7-D559-3EEF9E4196B4}"/>
                      </a:ext>
                    </a:extLst>
                  </p:cNvPr>
                  <p:cNvSpPr/>
                  <p:nvPr/>
                </p:nvSpPr>
                <p:spPr>
                  <a:xfrm>
                    <a:off x="5068582" y="2899682"/>
                    <a:ext cx="327256" cy="214918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100584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640" kern="0">
                      <a:solidFill>
                        <a:srgbClr val="FFFFFF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57" name="Freeform 5">
                    <a:extLst>
                      <a:ext uri="{FF2B5EF4-FFF2-40B4-BE49-F238E27FC236}">
                        <a16:creationId xmlns:a16="http://schemas.microsoft.com/office/drawing/2014/main" id="{BD6FF93E-7B32-B5A3-92E6-2FBE96C660A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147415" y="2942408"/>
                    <a:ext cx="169588" cy="61863"/>
                  </a:xfrm>
                  <a:custGeom>
                    <a:avLst/>
                    <a:gdLst>
                      <a:gd name="T0" fmla="*/ 295670 w 659376"/>
                      <a:gd name="T1" fmla="*/ 210009 h 239943"/>
                      <a:gd name="T2" fmla="*/ 320573 w 659376"/>
                      <a:gd name="T3" fmla="*/ 166876 h 239943"/>
                      <a:gd name="T4" fmla="*/ 321235 w 659376"/>
                      <a:gd name="T5" fmla="*/ 166706 h 239943"/>
                      <a:gd name="T6" fmla="*/ 321251 w 659376"/>
                      <a:gd name="T7" fmla="*/ 166766 h 239943"/>
                      <a:gd name="T8" fmla="*/ 301699 w 659376"/>
                      <a:gd name="T9" fmla="*/ 95221 h 239943"/>
                      <a:gd name="T10" fmla="*/ 65237 w 659376"/>
                      <a:gd name="T11" fmla="*/ 177564 h 239943"/>
                      <a:gd name="T12" fmla="*/ 65389 w 659376"/>
                      <a:gd name="T13" fmla="*/ 177511 h 239943"/>
                      <a:gd name="T14" fmla="*/ 73067 w 659376"/>
                      <a:gd name="T15" fmla="*/ 191778 h 239943"/>
                      <a:gd name="T16" fmla="*/ 48164 w 659376"/>
                      <a:gd name="T17" fmla="*/ 234911 h 239943"/>
                      <a:gd name="T18" fmla="*/ 5031 w 659376"/>
                      <a:gd name="T19" fmla="*/ 210008 h 239943"/>
                      <a:gd name="T20" fmla="*/ 29934 w 659376"/>
                      <a:gd name="T21" fmla="*/ 166875 h 239943"/>
                      <a:gd name="T22" fmla="*/ 60373 w 659376"/>
                      <a:gd name="T23" fmla="*/ 172871 h 239943"/>
                      <a:gd name="T24" fmla="*/ 60242 w 659376"/>
                      <a:gd name="T25" fmla="*/ 172955 h 239943"/>
                      <a:gd name="T26" fmla="*/ 329682 w 659376"/>
                      <a:gd name="T27" fmla="*/ 0 h 239943"/>
                      <a:gd name="T28" fmla="*/ 329682 w 659376"/>
                      <a:gd name="T29" fmla="*/ 165814 h 239943"/>
                      <a:gd name="T30" fmla="*/ 329682 w 659376"/>
                      <a:gd name="T31" fmla="*/ 165670 h 239943"/>
                      <a:gd name="T32" fmla="*/ 329694 w 659376"/>
                      <a:gd name="T33" fmla="*/ 165670 h 239943"/>
                      <a:gd name="T34" fmla="*/ 329694 w 659376"/>
                      <a:gd name="T35" fmla="*/ 165814 h 239943"/>
                      <a:gd name="T36" fmla="*/ 329694 w 659376"/>
                      <a:gd name="T37" fmla="*/ 1 h 239943"/>
                      <a:gd name="T38" fmla="*/ 599026 w 659376"/>
                      <a:gd name="T39" fmla="*/ 172887 h 239943"/>
                      <a:gd name="T40" fmla="*/ 598993 w 659376"/>
                      <a:gd name="T41" fmla="*/ 172866 h 239943"/>
                      <a:gd name="T42" fmla="*/ 611212 w 659376"/>
                      <a:gd name="T43" fmla="*/ 166876 h 239943"/>
                      <a:gd name="T44" fmla="*/ 654345 w 659376"/>
                      <a:gd name="T45" fmla="*/ 191779 h 239943"/>
                      <a:gd name="T46" fmla="*/ 629442 w 659376"/>
                      <a:gd name="T47" fmla="*/ 234912 h 239943"/>
                      <a:gd name="T48" fmla="*/ 586309 w 659376"/>
                      <a:gd name="T49" fmla="*/ 210009 h 239943"/>
                      <a:gd name="T50" fmla="*/ 593991 w 659376"/>
                      <a:gd name="T51" fmla="*/ 177513 h 239943"/>
                      <a:gd name="T52" fmla="*/ 594026 w 659376"/>
                      <a:gd name="T53" fmla="*/ 177525 h 239943"/>
                      <a:gd name="T54" fmla="*/ 357677 w 659376"/>
                      <a:gd name="T55" fmla="*/ 95222 h 239943"/>
                      <a:gd name="T56" fmla="*/ 338098 w 659376"/>
                      <a:gd name="T57" fmla="*/ 166862 h 239943"/>
                      <a:gd name="T58" fmla="*/ 338141 w 659376"/>
                      <a:gd name="T59" fmla="*/ 166704 h 239943"/>
                      <a:gd name="T60" fmla="*/ 363706 w 659376"/>
                      <a:gd name="T61" fmla="*/ 191779 h 239943"/>
                      <a:gd name="T62" fmla="*/ 338803 w 659376"/>
                      <a:gd name="T63" fmla="*/ 234912 h 239943"/>
                      <a:gd name="T64" fmla="*/ 295670 w 659376"/>
                      <a:gd name="T65" fmla="*/ 210009 h 2399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659376" h="239943">
                        <a:moveTo>
                          <a:pt x="295670" y="210009"/>
                        </a:moveTo>
                        <a:cubicBezTo>
                          <a:pt x="290639" y="191232"/>
                          <a:pt x="301796" y="171907"/>
                          <a:pt x="320573" y="166876"/>
                        </a:cubicBezTo>
                        <a:cubicBezTo>
                          <a:pt x="320793" y="166817"/>
                          <a:pt x="321014" y="166761"/>
                          <a:pt x="321235" y="166706"/>
                        </a:cubicBezTo>
                        <a:lnTo>
                          <a:pt x="321251" y="166766"/>
                        </a:lnTo>
                        <a:lnTo>
                          <a:pt x="301699" y="95221"/>
                        </a:lnTo>
                        <a:lnTo>
                          <a:pt x="65237" y="177564"/>
                        </a:lnTo>
                        <a:lnTo>
                          <a:pt x="65389" y="177511"/>
                        </a:lnTo>
                        <a:cubicBezTo>
                          <a:pt x="68918" y="181477"/>
                          <a:pt x="71600" y="186304"/>
                          <a:pt x="73067" y="191778"/>
                        </a:cubicBezTo>
                        <a:cubicBezTo>
                          <a:pt x="78098" y="210555"/>
                          <a:pt x="66941" y="229880"/>
                          <a:pt x="48164" y="234911"/>
                        </a:cubicBezTo>
                        <a:cubicBezTo>
                          <a:pt x="29387" y="239942"/>
                          <a:pt x="10062" y="228785"/>
                          <a:pt x="5031" y="210008"/>
                        </a:cubicBezTo>
                        <a:cubicBezTo>
                          <a:pt x="0" y="191231"/>
                          <a:pt x="11157" y="171906"/>
                          <a:pt x="29934" y="166875"/>
                        </a:cubicBezTo>
                        <a:cubicBezTo>
                          <a:pt x="40873" y="163945"/>
                          <a:pt x="51998" y="166508"/>
                          <a:pt x="60373" y="172871"/>
                        </a:cubicBezTo>
                        <a:lnTo>
                          <a:pt x="60242" y="172955"/>
                        </a:lnTo>
                        <a:lnTo>
                          <a:pt x="329682" y="0"/>
                        </a:lnTo>
                        <a:lnTo>
                          <a:pt x="329682" y="165814"/>
                        </a:lnTo>
                        <a:lnTo>
                          <a:pt x="329682" y="165670"/>
                        </a:lnTo>
                        <a:cubicBezTo>
                          <a:pt x="329685" y="165670"/>
                          <a:pt x="329689" y="165670"/>
                          <a:pt x="329694" y="165670"/>
                        </a:cubicBezTo>
                        <a:lnTo>
                          <a:pt x="329694" y="165814"/>
                        </a:lnTo>
                        <a:lnTo>
                          <a:pt x="329694" y="1"/>
                        </a:lnTo>
                        <a:lnTo>
                          <a:pt x="599026" y="172887"/>
                        </a:lnTo>
                        <a:lnTo>
                          <a:pt x="598993" y="172866"/>
                        </a:lnTo>
                        <a:cubicBezTo>
                          <a:pt x="602533" y="170167"/>
                          <a:pt x="606647" y="168099"/>
                          <a:pt x="611212" y="166876"/>
                        </a:cubicBezTo>
                        <a:cubicBezTo>
                          <a:pt x="629989" y="161845"/>
                          <a:pt x="649314" y="173002"/>
                          <a:pt x="654345" y="191779"/>
                        </a:cubicBezTo>
                        <a:cubicBezTo>
                          <a:pt x="659376" y="210556"/>
                          <a:pt x="648219" y="229881"/>
                          <a:pt x="629442" y="234912"/>
                        </a:cubicBezTo>
                        <a:cubicBezTo>
                          <a:pt x="610665" y="239943"/>
                          <a:pt x="591340" y="228786"/>
                          <a:pt x="586309" y="210009"/>
                        </a:cubicBezTo>
                        <a:cubicBezTo>
                          <a:pt x="583131" y="198150"/>
                          <a:pt x="586411" y="186071"/>
                          <a:pt x="593991" y="177513"/>
                        </a:cubicBezTo>
                        <a:lnTo>
                          <a:pt x="594026" y="177525"/>
                        </a:lnTo>
                        <a:lnTo>
                          <a:pt x="357677" y="95222"/>
                        </a:lnTo>
                        <a:lnTo>
                          <a:pt x="338098" y="166862"/>
                        </a:lnTo>
                        <a:lnTo>
                          <a:pt x="338141" y="166704"/>
                        </a:lnTo>
                        <a:cubicBezTo>
                          <a:pt x="350176" y="169694"/>
                          <a:pt x="360271" y="178961"/>
                          <a:pt x="363706" y="191779"/>
                        </a:cubicBezTo>
                        <a:cubicBezTo>
                          <a:pt x="368737" y="210556"/>
                          <a:pt x="357580" y="229881"/>
                          <a:pt x="338803" y="234912"/>
                        </a:cubicBezTo>
                        <a:cubicBezTo>
                          <a:pt x="320026" y="239943"/>
                          <a:pt x="300701" y="228786"/>
                          <a:pt x="295670" y="210009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00584" tIns="50292" rIns="100584" bIns="5029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2207">
                      <a:latin typeface="Century Gothic" panose="020B0502020202020204" pitchFamily="34" charset="0"/>
                    </a:endParaRPr>
                  </a:p>
                </p:txBody>
              </p:sp>
            </p:grpSp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20BE62ED-B4AC-B02A-3951-04ECE94D57F2}"/>
                    </a:ext>
                  </a:extLst>
                </p:cNvPr>
                <p:cNvGrpSpPr/>
                <p:nvPr/>
              </p:nvGrpSpPr>
              <p:grpSpPr>
                <a:xfrm>
                  <a:off x="5387498" y="2850062"/>
                  <a:ext cx="239742" cy="157445"/>
                  <a:chOff x="5068582" y="2899682"/>
                  <a:chExt cx="327256" cy="214918"/>
                </a:xfrm>
              </p:grpSpPr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88B36C1A-74C2-53D1-8C1F-76A84C7CB09B}"/>
                      </a:ext>
                    </a:extLst>
                  </p:cNvPr>
                  <p:cNvSpPr/>
                  <p:nvPr/>
                </p:nvSpPr>
                <p:spPr>
                  <a:xfrm>
                    <a:off x="5068582" y="2899682"/>
                    <a:ext cx="327256" cy="214918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100584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640" kern="0">
                      <a:solidFill>
                        <a:srgbClr val="FFFFFF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55" name="Freeform 5">
                    <a:extLst>
                      <a:ext uri="{FF2B5EF4-FFF2-40B4-BE49-F238E27FC236}">
                        <a16:creationId xmlns:a16="http://schemas.microsoft.com/office/drawing/2014/main" id="{2BF9DA03-0E32-EBD5-D007-C3A496D6144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147415" y="2942408"/>
                    <a:ext cx="169588" cy="61863"/>
                  </a:xfrm>
                  <a:custGeom>
                    <a:avLst/>
                    <a:gdLst>
                      <a:gd name="T0" fmla="*/ 295670 w 659376"/>
                      <a:gd name="T1" fmla="*/ 210009 h 239943"/>
                      <a:gd name="T2" fmla="*/ 320573 w 659376"/>
                      <a:gd name="T3" fmla="*/ 166876 h 239943"/>
                      <a:gd name="T4" fmla="*/ 321235 w 659376"/>
                      <a:gd name="T5" fmla="*/ 166706 h 239943"/>
                      <a:gd name="T6" fmla="*/ 321251 w 659376"/>
                      <a:gd name="T7" fmla="*/ 166766 h 239943"/>
                      <a:gd name="T8" fmla="*/ 301699 w 659376"/>
                      <a:gd name="T9" fmla="*/ 95221 h 239943"/>
                      <a:gd name="T10" fmla="*/ 65237 w 659376"/>
                      <a:gd name="T11" fmla="*/ 177564 h 239943"/>
                      <a:gd name="T12" fmla="*/ 65389 w 659376"/>
                      <a:gd name="T13" fmla="*/ 177511 h 239943"/>
                      <a:gd name="T14" fmla="*/ 73067 w 659376"/>
                      <a:gd name="T15" fmla="*/ 191778 h 239943"/>
                      <a:gd name="T16" fmla="*/ 48164 w 659376"/>
                      <a:gd name="T17" fmla="*/ 234911 h 239943"/>
                      <a:gd name="T18" fmla="*/ 5031 w 659376"/>
                      <a:gd name="T19" fmla="*/ 210008 h 239943"/>
                      <a:gd name="T20" fmla="*/ 29934 w 659376"/>
                      <a:gd name="T21" fmla="*/ 166875 h 239943"/>
                      <a:gd name="T22" fmla="*/ 60373 w 659376"/>
                      <a:gd name="T23" fmla="*/ 172871 h 239943"/>
                      <a:gd name="T24" fmla="*/ 60242 w 659376"/>
                      <a:gd name="T25" fmla="*/ 172955 h 239943"/>
                      <a:gd name="T26" fmla="*/ 329682 w 659376"/>
                      <a:gd name="T27" fmla="*/ 0 h 239943"/>
                      <a:gd name="T28" fmla="*/ 329682 w 659376"/>
                      <a:gd name="T29" fmla="*/ 165814 h 239943"/>
                      <a:gd name="T30" fmla="*/ 329682 w 659376"/>
                      <a:gd name="T31" fmla="*/ 165670 h 239943"/>
                      <a:gd name="T32" fmla="*/ 329694 w 659376"/>
                      <a:gd name="T33" fmla="*/ 165670 h 239943"/>
                      <a:gd name="T34" fmla="*/ 329694 w 659376"/>
                      <a:gd name="T35" fmla="*/ 165814 h 239943"/>
                      <a:gd name="T36" fmla="*/ 329694 w 659376"/>
                      <a:gd name="T37" fmla="*/ 1 h 239943"/>
                      <a:gd name="T38" fmla="*/ 599026 w 659376"/>
                      <a:gd name="T39" fmla="*/ 172887 h 239943"/>
                      <a:gd name="T40" fmla="*/ 598993 w 659376"/>
                      <a:gd name="T41" fmla="*/ 172866 h 239943"/>
                      <a:gd name="T42" fmla="*/ 611212 w 659376"/>
                      <a:gd name="T43" fmla="*/ 166876 h 239943"/>
                      <a:gd name="T44" fmla="*/ 654345 w 659376"/>
                      <a:gd name="T45" fmla="*/ 191779 h 239943"/>
                      <a:gd name="T46" fmla="*/ 629442 w 659376"/>
                      <a:gd name="T47" fmla="*/ 234912 h 239943"/>
                      <a:gd name="T48" fmla="*/ 586309 w 659376"/>
                      <a:gd name="T49" fmla="*/ 210009 h 239943"/>
                      <a:gd name="T50" fmla="*/ 593991 w 659376"/>
                      <a:gd name="T51" fmla="*/ 177513 h 239943"/>
                      <a:gd name="T52" fmla="*/ 594026 w 659376"/>
                      <a:gd name="T53" fmla="*/ 177525 h 239943"/>
                      <a:gd name="T54" fmla="*/ 357677 w 659376"/>
                      <a:gd name="T55" fmla="*/ 95222 h 239943"/>
                      <a:gd name="T56" fmla="*/ 338098 w 659376"/>
                      <a:gd name="T57" fmla="*/ 166862 h 239943"/>
                      <a:gd name="T58" fmla="*/ 338141 w 659376"/>
                      <a:gd name="T59" fmla="*/ 166704 h 239943"/>
                      <a:gd name="T60" fmla="*/ 363706 w 659376"/>
                      <a:gd name="T61" fmla="*/ 191779 h 239943"/>
                      <a:gd name="T62" fmla="*/ 338803 w 659376"/>
                      <a:gd name="T63" fmla="*/ 234912 h 239943"/>
                      <a:gd name="T64" fmla="*/ 295670 w 659376"/>
                      <a:gd name="T65" fmla="*/ 210009 h 2399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659376" h="239943">
                        <a:moveTo>
                          <a:pt x="295670" y="210009"/>
                        </a:moveTo>
                        <a:cubicBezTo>
                          <a:pt x="290639" y="191232"/>
                          <a:pt x="301796" y="171907"/>
                          <a:pt x="320573" y="166876"/>
                        </a:cubicBezTo>
                        <a:cubicBezTo>
                          <a:pt x="320793" y="166817"/>
                          <a:pt x="321014" y="166761"/>
                          <a:pt x="321235" y="166706"/>
                        </a:cubicBezTo>
                        <a:lnTo>
                          <a:pt x="321251" y="166766"/>
                        </a:lnTo>
                        <a:lnTo>
                          <a:pt x="301699" y="95221"/>
                        </a:lnTo>
                        <a:lnTo>
                          <a:pt x="65237" y="177564"/>
                        </a:lnTo>
                        <a:lnTo>
                          <a:pt x="65389" y="177511"/>
                        </a:lnTo>
                        <a:cubicBezTo>
                          <a:pt x="68918" y="181477"/>
                          <a:pt x="71600" y="186304"/>
                          <a:pt x="73067" y="191778"/>
                        </a:cubicBezTo>
                        <a:cubicBezTo>
                          <a:pt x="78098" y="210555"/>
                          <a:pt x="66941" y="229880"/>
                          <a:pt x="48164" y="234911"/>
                        </a:cubicBezTo>
                        <a:cubicBezTo>
                          <a:pt x="29387" y="239942"/>
                          <a:pt x="10062" y="228785"/>
                          <a:pt x="5031" y="210008"/>
                        </a:cubicBezTo>
                        <a:cubicBezTo>
                          <a:pt x="0" y="191231"/>
                          <a:pt x="11157" y="171906"/>
                          <a:pt x="29934" y="166875"/>
                        </a:cubicBezTo>
                        <a:cubicBezTo>
                          <a:pt x="40873" y="163945"/>
                          <a:pt x="51998" y="166508"/>
                          <a:pt x="60373" y="172871"/>
                        </a:cubicBezTo>
                        <a:lnTo>
                          <a:pt x="60242" y="172955"/>
                        </a:lnTo>
                        <a:lnTo>
                          <a:pt x="329682" y="0"/>
                        </a:lnTo>
                        <a:lnTo>
                          <a:pt x="329682" y="165814"/>
                        </a:lnTo>
                        <a:lnTo>
                          <a:pt x="329682" y="165670"/>
                        </a:lnTo>
                        <a:cubicBezTo>
                          <a:pt x="329685" y="165670"/>
                          <a:pt x="329689" y="165670"/>
                          <a:pt x="329694" y="165670"/>
                        </a:cubicBezTo>
                        <a:lnTo>
                          <a:pt x="329694" y="165814"/>
                        </a:lnTo>
                        <a:lnTo>
                          <a:pt x="329694" y="1"/>
                        </a:lnTo>
                        <a:lnTo>
                          <a:pt x="599026" y="172887"/>
                        </a:lnTo>
                        <a:lnTo>
                          <a:pt x="598993" y="172866"/>
                        </a:lnTo>
                        <a:cubicBezTo>
                          <a:pt x="602533" y="170167"/>
                          <a:pt x="606647" y="168099"/>
                          <a:pt x="611212" y="166876"/>
                        </a:cubicBezTo>
                        <a:cubicBezTo>
                          <a:pt x="629989" y="161845"/>
                          <a:pt x="649314" y="173002"/>
                          <a:pt x="654345" y="191779"/>
                        </a:cubicBezTo>
                        <a:cubicBezTo>
                          <a:pt x="659376" y="210556"/>
                          <a:pt x="648219" y="229881"/>
                          <a:pt x="629442" y="234912"/>
                        </a:cubicBezTo>
                        <a:cubicBezTo>
                          <a:pt x="610665" y="239943"/>
                          <a:pt x="591340" y="228786"/>
                          <a:pt x="586309" y="210009"/>
                        </a:cubicBezTo>
                        <a:cubicBezTo>
                          <a:pt x="583131" y="198150"/>
                          <a:pt x="586411" y="186071"/>
                          <a:pt x="593991" y="177513"/>
                        </a:cubicBezTo>
                        <a:lnTo>
                          <a:pt x="594026" y="177525"/>
                        </a:lnTo>
                        <a:lnTo>
                          <a:pt x="357677" y="95222"/>
                        </a:lnTo>
                        <a:lnTo>
                          <a:pt x="338098" y="166862"/>
                        </a:lnTo>
                        <a:lnTo>
                          <a:pt x="338141" y="166704"/>
                        </a:lnTo>
                        <a:cubicBezTo>
                          <a:pt x="350176" y="169694"/>
                          <a:pt x="360271" y="178961"/>
                          <a:pt x="363706" y="191779"/>
                        </a:cubicBezTo>
                        <a:cubicBezTo>
                          <a:pt x="368737" y="210556"/>
                          <a:pt x="357580" y="229881"/>
                          <a:pt x="338803" y="234912"/>
                        </a:cubicBezTo>
                        <a:cubicBezTo>
                          <a:pt x="320026" y="239943"/>
                          <a:pt x="300701" y="228786"/>
                          <a:pt x="295670" y="210009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00584" tIns="50292" rIns="100584" bIns="5029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2207">
                      <a:latin typeface="Century Gothic" panose="020B0502020202020204" pitchFamily="34" charset="0"/>
                    </a:endParaRPr>
                  </a:p>
                </p:txBody>
              </p:sp>
            </p:grp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87865CEE-5BE7-A398-7333-409CC8175DFC}"/>
                    </a:ext>
                  </a:extLst>
                </p:cNvPr>
                <p:cNvGrpSpPr/>
                <p:nvPr/>
              </p:nvGrpSpPr>
              <p:grpSpPr>
                <a:xfrm>
                  <a:off x="5706414" y="2850062"/>
                  <a:ext cx="239742" cy="157445"/>
                  <a:chOff x="5068582" y="2899682"/>
                  <a:chExt cx="327256" cy="214918"/>
                </a:xfrm>
              </p:grpSpPr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0E96DE0B-2E36-CC3C-8635-ED7279ABE145}"/>
                      </a:ext>
                    </a:extLst>
                  </p:cNvPr>
                  <p:cNvSpPr/>
                  <p:nvPr/>
                </p:nvSpPr>
                <p:spPr>
                  <a:xfrm>
                    <a:off x="5068582" y="2899682"/>
                    <a:ext cx="327256" cy="214918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100584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640" kern="0">
                      <a:solidFill>
                        <a:srgbClr val="FFFFFF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53" name="Freeform 5">
                    <a:extLst>
                      <a:ext uri="{FF2B5EF4-FFF2-40B4-BE49-F238E27FC236}">
                        <a16:creationId xmlns:a16="http://schemas.microsoft.com/office/drawing/2014/main" id="{ED236E39-5E50-9DCE-9D8C-F8E9593DF6D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147415" y="2942408"/>
                    <a:ext cx="169588" cy="61863"/>
                  </a:xfrm>
                  <a:custGeom>
                    <a:avLst/>
                    <a:gdLst>
                      <a:gd name="T0" fmla="*/ 295670 w 659376"/>
                      <a:gd name="T1" fmla="*/ 210009 h 239943"/>
                      <a:gd name="T2" fmla="*/ 320573 w 659376"/>
                      <a:gd name="T3" fmla="*/ 166876 h 239943"/>
                      <a:gd name="T4" fmla="*/ 321235 w 659376"/>
                      <a:gd name="T5" fmla="*/ 166706 h 239943"/>
                      <a:gd name="T6" fmla="*/ 321251 w 659376"/>
                      <a:gd name="T7" fmla="*/ 166766 h 239943"/>
                      <a:gd name="T8" fmla="*/ 301699 w 659376"/>
                      <a:gd name="T9" fmla="*/ 95221 h 239943"/>
                      <a:gd name="T10" fmla="*/ 65237 w 659376"/>
                      <a:gd name="T11" fmla="*/ 177564 h 239943"/>
                      <a:gd name="T12" fmla="*/ 65389 w 659376"/>
                      <a:gd name="T13" fmla="*/ 177511 h 239943"/>
                      <a:gd name="T14" fmla="*/ 73067 w 659376"/>
                      <a:gd name="T15" fmla="*/ 191778 h 239943"/>
                      <a:gd name="T16" fmla="*/ 48164 w 659376"/>
                      <a:gd name="T17" fmla="*/ 234911 h 239943"/>
                      <a:gd name="T18" fmla="*/ 5031 w 659376"/>
                      <a:gd name="T19" fmla="*/ 210008 h 239943"/>
                      <a:gd name="T20" fmla="*/ 29934 w 659376"/>
                      <a:gd name="T21" fmla="*/ 166875 h 239943"/>
                      <a:gd name="T22" fmla="*/ 60373 w 659376"/>
                      <a:gd name="T23" fmla="*/ 172871 h 239943"/>
                      <a:gd name="T24" fmla="*/ 60242 w 659376"/>
                      <a:gd name="T25" fmla="*/ 172955 h 239943"/>
                      <a:gd name="T26" fmla="*/ 329682 w 659376"/>
                      <a:gd name="T27" fmla="*/ 0 h 239943"/>
                      <a:gd name="T28" fmla="*/ 329682 w 659376"/>
                      <a:gd name="T29" fmla="*/ 165814 h 239943"/>
                      <a:gd name="T30" fmla="*/ 329682 w 659376"/>
                      <a:gd name="T31" fmla="*/ 165670 h 239943"/>
                      <a:gd name="T32" fmla="*/ 329694 w 659376"/>
                      <a:gd name="T33" fmla="*/ 165670 h 239943"/>
                      <a:gd name="T34" fmla="*/ 329694 w 659376"/>
                      <a:gd name="T35" fmla="*/ 165814 h 239943"/>
                      <a:gd name="T36" fmla="*/ 329694 w 659376"/>
                      <a:gd name="T37" fmla="*/ 1 h 239943"/>
                      <a:gd name="T38" fmla="*/ 599026 w 659376"/>
                      <a:gd name="T39" fmla="*/ 172887 h 239943"/>
                      <a:gd name="T40" fmla="*/ 598993 w 659376"/>
                      <a:gd name="T41" fmla="*/ 172866 h 239943"/>
                      <a:gd name="T42" fmla="*/ 611212 w 659376"/>
                      <a:gd name="T43" fmla="*/ 166876 h 239943"/>
                      <a:gd name="T44" fmla="*/ 654345 w 659376"/>
                      <a:gd name="T45" fmla="*/ 191779 h 239943"/>
                      <a:gd name="T46" fmla="*/ 629442 w 659376"/>
                      <a:gd name="T47" fmla="*/ 234912 h 239943"/>
                      <a:gd name="T48" fmla="*/ 586309 w 659376"/>
                      <a:gd name="T49" fmla="*/ 210009 h 239943"/>
                      <a:gd name="T50" fmla="*/ 593991 w 659376"/>
                      <a:gd name="T51" fmla="*/ 177513 h 239943"/>
                      <a:gd name="T52" fmla="*/ 594026 w 659376"/>
                      <a:gd name="T53" fmla="*/ 177525 h 239943"/>
                      <a:gd name="T54" fmla="*/ 357677 w 659376"/>
                      <a:gd name="T55" fmla="*/ 95222 h 239943"/>
                      <a:gd name="T56" fmla="*/ 338098 w 659376"/>
                      <a:gd name="T57" fmla="*/ 166862 h 239943"/>
                      <a:gd name="T58" fmla="*/ 338141 w 659376"/>
                      <a:gd name="T59" fmla="*/ 166704 h 239943"/>
                      <a:gd name="T60" fmla="*/ 363706 w 659376"/>
                      <a:gd name="T61" fmla="*/ 191779 h 239943"/>
                      <a:gd name="T62" fmla="*/ 338803 w 659376"/>
                      <a:gd name="T63" fmla="*/ 234912 h 239943"/>
                      <a:gd name="T64" fmla="*/ 295670 w 659376"/>
                      <a:gd name="T65" fmla="*/ 210009 h 2399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659376" h="239943">
                        <a:moveTo>
                          <a:pt x="295670" y="210009"/>
                        </a:moveTo>
                        <a:cubicBezTo>
                          <a:pt x="290639" y="191232"/>
                          <a:pt x="301796" y="171907"/>
                          <a:pt x="320573" y="166876"/>
                        </a:cubicBezTo>
                        <a:cubicBezTo>
                          <a:pt x="320793" y="166817"/>
                          <a:pt x="321014" y="166761"/>
                          <a:pt x="321235" y="166706"/>
                        </a:cubicBezTo>
                        <a:lnTo>
                          <a:pt x="321251" y="166766"/>
                        </a:lnTo>
                        <a:lnTo>
                          <a:pt x="301699" y="95221"/>
                        </a:lnTo>
                        <a:lnTo>
                          <a:pt x="65237" y="177564"/>
                        </a:lnTo>
                        <a:lnTo>
                          <a:pt x="65389" y="177511"/>
                        </a:lnTo>
                        <a:cubicBezTo>
                          <a:pt x="68918" y="181477"/>
                          <a:pt x="71600" y="186304"/>
                          <a:pt x="73067" y="191778"/>
                        </a:cubicBezTo>
                        <a:cubicBezTo>
                          <a:pt x="78098" y="210555"/>
                          <a:pt x="66941" y="229880"/>
                          <a:pt x="48164" y="234911"/>
                        </a:cubicBezTo>
                        <a:cubicBezTo>
                          <a:pt x="29387" y="239942"/>
                          <a:pt x="10062" y="228785"/>
                          <a:pt x="5031" y="210008"/>
                        </a:cubicBezTo>
                        <a:cubicBezTo>
                          <a:pt x="0" y="191231"/>
                          <a:pt x="11157" y="171906"/>
                          <a:pt x="29934" y="166875"/>
                        </a:cubicBezTo>
                        <a:cubicBezTo>
                          <a:pt x="40873" y="163945"/>
                          <a:pt x="51998" y="166508"/>
                          <a:pt x="60373" y="172871"/>
                        </a:cubicBezTo>
                        <a:lnTo>
                          <a:pt x="60242" y="172955"/>
                        </a:lnTo>
                        <a:lnTo>
                          <a:pt x="329682" y="0"/>
                        </a:lnTo>
                        <a:lnTo>
                          <a:pt x="329682" y="165814"/>
                        </a:lnTo>
                        <a:lnTo>
                          <a:pt x="329682" y="165670"/>
                        </a:lnTo>
                        <a:cubicBezTo>
                          <a:pt x="329685" y="165670"/>
                          <a:pt x="329689" y="165670"/>
                          <a:pt x="329694" y="165670"/>
                        </a:cubicBezTo>
                        <a:lnTo>
                          <a:pt x="329694" y="165814"/>
                        </a:lnTo>
                        <a:lnTo>
                          <a:pt x="329694" y="1"/>
                        </a:lnTo>
                        <a:lnTo>
                          <a:pt x="599026" y="172887"/>
                        </a:lnTo>
                        <a:lnTo>
                          <a:pt x="598993" y="172866"/>
                        </a:lnTo>
                        <a:cubicBezTo>
                          <a:pt x="602533" y="170167"/>
                          <a:pt x="606647" y="168099"/>
                          <a:pt x="611212" y="166876"/>
                        </a:cubicBezTo>
                        <a:cubicBezTo>
                          <a:pt x="629989" y="161845"/>
                          <a:pt x="649314" y="173002"/>
                          <a:pt x="654345" y="191779"/>
                        </a:cubicBezTo>
                        <a:cubicBezTo>
                          <a:pt x="659376" y="210556"/>
                          <a:pt x="648219" y="229881"/>
                          <a:pt x="629442" y="234912"/>
                        </a:cubicBezTo>
                        <a:cubicBezTo>
                          <a:pt x="610665" y="239943"/>
                          <a:pt x="591340" y="228786"/>
                          <a:pt x="586309" y="210009"/>
                        </a:cubicBezTo>
                        <a:cubicBezTo>
                          <a:pt x="583131" y="198150"/>
                          <a:pt x="586411" y="186071"/>
                          <a:pt x="593991" y="177513"/>
                        </a:cubicBezTo>
                        <a:lnTo>
                          <a:pt x="594026" y="177525"/>
                        </a:lnTo>
                        <a:lnTo>
                          <a:pt x="357677" y="95222"/>
                        </a:lnTo>
                        <a:lnTo>
                          <a:pt x="338098" y="166862"/>
                        </a:lnTo>
                        <a:lnTo>
                          <a:pt x="338141" y="166704"/>
                        </a:lnTo>
                        <a:cubicBezTo>
                          <a:pt x="350176" y="169694"/>
                          <a:pt x="360271" y="178961"/>
                          <a:pt x="363706" y="191779"/>
                        </a:cubicBezTo>
                        <a:cubicBezTo>
                          <a:pt x="368737" y="210556"/>
                          <a:pt x="357580" y="229881"/>
                          <a:pt x="338803" y="234912"/>
                        </a:cubicBezTo>
                        <a:cubicBezTo>
                          <a:pt x="320026" y="239943"/>
                          <a:pt x="300701" y="228786"/>
                          <a:pt x="295670" y="210009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00584" tIns="50292" rIns="100584" bIns="5029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2207">
                      <a:latin typeface="Century Gothic" panose="020B0502020202020204" pitchFamily="34" charset="0"/>
                    </a:endParaRPr>
                  </a:p>
                </p:txBody>
              </p:sp>
            </p:grpSp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6578F4F1-C9C3-2E1E-6171-E73CDAEF1AB4}"/>
                    </a:ext>
                  </a:extLst>
                </p:cNvPr>
                <p:cNvGrpSpPr/>
                <p:nvPr/>
              </p:nvGrpSpPr>
              <p:grpSpPr>
                <a:xfrm>
                  <a:off x="6025331" y="2850062"/>
                  <a:ext cx="239742" cy="157445"/>
                  <a:chOff x="5068582" y="2899682"/>
                  <a:chExt cx="327256" cy="214918"/>
                </a:xfrm>
              </p:grpSpPr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53A43CEC-CEDE-5A86-72CB-8995EE14F0E7}"/>
                      </a:ext>
                    </a:extLst>
                  </p:cNvPr>
                  <p:cNvSpPr/>
                  <p:nvPr/>
                </p:nvSpPr>
                <p:spPr>
                  <a:xfrm>
                    <a:off x="5068582" y="2899682"/>
                    <a:ext cx="327256" cy="214918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100584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640" kern="0">
                      <a:solidFill>
                        <a:srgbClr val="FFFFFF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47" name="Freeform 5">
                    <a:extLst>
                      <a:ext uri="{FF2B5EF4-FFF2-40B4-BE49-F238E27FC236}">
                        <a16:creationId xmlns:a16="http://schemas.microsoft.com/office/drawing/2014/main" id="{0704A2B6-65CD-5299-79DF-D63F32E32F7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147415" y="2942408"/>
                    <a:ext cx="169588" cy="61863"/>
                  </a:xfrm>
                  <a:custGeom>
                    <a:avLst/>
                    <a:gdLst>
                      <a:gd name="T0" fmla="*/ 295670 w 659376"/>
                      <a:gd name="T1" fmla="*/ 210009 h 239943"/>
                      <a:gd name="T2" fmla="*/ 320573 w 659376"/>
                      <a:gd name="T3" fmla="*/ 166876 h 239943"/>
                      <a:gd name="T4" fmla="*/ 321235 w 659376"/>
                      <a:gd name="T5" fmla="*/ 166706 h 239943"/>
                      <a:gd name="T6" fmla="*/ 321251 w 659376"/>
                      <a:gd name="T7" fmla="*/ 166766 h 239943"/>
                      <a:gd name="T8" fmla="*/ 301699 w 659376"/>
                      <a:gd name="T9" fmla="*/ 95221 h 239943"/>
                      <a:gd name="T10" fmla="*/ 65237 w 659376"/>
                      <a:gd name="T11" fmla="*/ 177564 h 239943"/>
                      <a:gd name="T12" fmla="*/ 65389 w 659376"/>
                      <a:gd name="T13" fmla="*/ 177511 h 239943"/>
                      <a:gd name="T14" fmla="*/ 73067 w 659376"/>
                      <a:gd name="T15" fmla="*/ 191778 h 239943"/>
                      <a:gd name="T16" fmla="*/ 48164 w 659376"/>
                      <a:gd name="T17" fmla="*/ 234911 h 239943"/>
                      <a:gd name="T18" fmla="*/ 5031 w 659376"/>
                      <a:gd name="T19" fmla="*/ 210008 h 239943"/>
                      <a:gd name="T20" fmla="*/ 29934 w 659376"/>
                      <a:gd name="T21" fmla="*/ 166875 h 239943"/>
                      <a:gd name="T22" fmla="*/ 60373 w 659376"/>
                      <a:gd name="T23" fmla="*/ 172871 h 239943"/>
                      <a:gd name="T24" fmla="*/ 60242 w 659376"/>
                      <a:gd name="T25" fmla="*/ 172955 h 239943"/>
                      <a:gd name="T26" fmla="*/ 329682 w 659376"/>
                      <a:gd name="T27" fmla="*/ 0 h 239943"/>
                      <a:gd name="T28" fmla="*/ 329682 w 659376"/>
                      <a:gd name="T29" fmla="*/ 165814 h 239943"/>
                      <a:gd name="T30" fmla="*/ 329682 w 659376"/>
                      <a:gd name="T31" fmla="*/ 165670 h 239943"/>
                      <a:gd name="T32" fmla="*/ 329694 w 659376"/>
                      <a:gd name="T33" fmla="*/ 165670 h 239943"/>
                      <a:gd name="T34" fmla="*/ 329694 w 659376"/>
                      <a:gd name="T35" fmla="*/ 165814 h 239943"/>
                      <a:gd name="T36" fmla="*/ 329694 w 659376"/>
                      <a:gd name="T37" fmla="*/ 1 h 239943"/>
                      <a:gd name="T38" fmla="*/ 599026 w 659376"/>
                      <a:gd name="T39" fmla="*/ 172887 h 239943"/>
                      <a:gd name="T40" fmla="*/ 598993 w 659376"/>
                      <a:gd name="T41" fmla="*/ 172866 h 239943"/>
                      <a:gd name="T42" fmla="*/ 611212 w 659376"/>
                      <a:gd name="T43" fmla="*/ 166876 h 239943"/>
                      <a:gd name="T44" fmla="*/ 654345 w 659376"/>
                      <a:gd name="T45" fmla="*/ 191779 h 239943"/>
                      <a:gd name="T46" fmla="*/ 629442 w 659376"/>
                      <a:gd name="T47" fmla="*/ 234912 h 239943"/>
                      <a:gd name="T48" fmla="*/ 586309 w 659376"/>
                      <a:gd name="T49" fmla="*/ 210009 h 239943"/>
                      <a:gd name="T50" fmla="*/ 593991 w 659376"/>
                      <a:gd name="T51" fmla="*/ 177513 h 239943"/>
                      <a:gd name="T52" fmla="*/ 594026 w 659376"/>
                      <a:gd name="T53" fmla="*/ 177525 h 239943"/>
                      <a:gd name="T54" fmla="*/ 357677 w 659376"/>
                      <a:gd name="T55" fmla="*/ 95222 h 239943"/>
                      <a:gd name="T56" fmla="*/ 338098 w 659376"/>
                      <a:gd name="T57" fmla="*/ 166862 h 239943"/>
                      <a:gd name="T58" fmla="*/ 338141 w 659376"/>
                      <a:gd name="T59" fmla="*/ 166704 h 239943"/>
                      <a:gd name="T60" fmla="*/ 363706 w 659376"/>
                      <a:gd name="T61" fmla="*/ 191779 h 239943"/>
                      <a:gd name="T62" fmla="*/ 338803 w 659376"/>
                      <a:gd name="T63" fmla="*/ 234912 h 239943"/>
                      <a:gd name="T64" fmla="*/ 295670 w 659376"/>
                      <a:gd name="T65" fmla="*/ 210009 h 2399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659376" h="239943">
                        <a:moveTo>
                          <a:pt x="295670" y="210009"/>
                        </a:moveTo>
                        <a:cubicBezTo>
                          <a:pt x="290639" y="191232"/>
                          <a:pt x="301796" y="171907"/>
                          <a:pt x="320573" y="166876"/>
                        </a:cubicBezTo>
                        <a:cubicBezTo>
                          <a:pt x="320793" y="166817"/>
                          <a:pt x="321014" y="166761"/>
                          <a:pt x="321235" y="166706"/>
                        </a:cubicBezTo>
                        <a:lnTo>
                          <a:pt x="321251" y="166766"/>
                        </a:lnTo>
                        <a:lnTo>
                          <a:pt x="301699" y="95221"/>
                        </a:lnTo>
                        <a:lnTo>
                          <a:pt x="65237" y="177564"/>
                        </a:lnTo>
                        <a:lnTo>
                          <a:pt x="65389" y="177511"/>
                        </a:lnTo>
                        <a:cubicBezTo>
                          <a:pt x="68918" y="181477"/>
                          <a:pt x="71600" y="186304"/>
                          <a:pt x="73067" y="191778"/>
                        </a:cubicBezTo>
                        <a:cubicBezTo>
                          <a:pt x="78098" y="210555"/>
                          <a:pt x="66941" y="229880"/>
                          <a:pt x="48164" y="234911"/>
                        </a:cubicBezTo>
                        <a:cubicBezTo>
                          <a:pt x="29387" y="239942"/>
                          <a:pt x="10062" y="228785"/>
                          <a:pt x="5031" y="210008"/>
                        </a:cubicBezTo>
                        <a:cubicBezTo>
                          <a:pt x="0" y="191231"/>
                          <a:pt x="11157" y="171906"/>
                          <a:pt x="29934" y="166875"/>
                        </a:cubicBezTo>
                        <a:cubicBezTo>
                          <a:pt x="40873" y="163945"/>
                          <a:pt x="51998" y="166508"/>
                          <a:pt x="60373" y="172871"/>
                        </a:cubicBezTo>
                        <a:lnTo>
                          <a:pt x="60242" y="172955"/>
                        </a:lnTo>
                        <a:lnTo>
                          <a:pt x="329682" y="0"/>
                        </a:lnTo>
                        <a:lnTo>
                          <a:pt x="329682" y="165814"/>
                        </a:lnTo>
                        <a:lnTo>
                          <a:pt x="329682" y="165670"/>
                        </a:lnTo>
                        <a:cubicBezTo>
                          <a:pt x="329685" y="165670"/>
                          <a:pt x="329689" y="165670"/>
                          <a:pt x="329694" y="165670"/>
                        </a:cubicBezTo>
                        <a:lnTo>
                          <a:pt x="329694" y="165814"/>
                        </a:lnTo>
                        <a:lnTo>
                          <a:pt x="329694" y="1"/>
                        </a:lnTo>
                        <a:lnTo>
                          <a:pt x="599026" y="172887"/>
                        </a:lnTo>
                        <a:lnTo>
                          <a:pt x="598993" y="172866"/>
                        </a:lnTo>
                        <a:cubicBezTo>
                          <a:pt x="602533" y="170167"/>
                          <a:pt x="606647" y="168099"/>
                          <a:pt x="611212" y="166876"/>
                        </a:cubicBezTo>
                        <a:cubicBezTo>
                          <a:pt x="629989" y="161845"/>
                          <a:pt x="649314" y="173002"/>
                          <a:pt x="654345" y="191779"/>
                        </a:cubicBezTo>
                        <a:cubicBezTo>
                          <a:pt x="659376" y="210556"/>
                          <a:pt x="648219" y="229881"/>
                          <a:pt x="629442" y="234912"/>
                        </a:cubicBezTo>
                        <a:cubicBezTo>
                          <a:pt x="610665" y="239943"/>
                          <a:pt x="591340" y="228786"/>
                          <a:pt x="586309" y="210009"/>
                        </a:cubicBezTo>
                        <a:cubicBezTo>
                          <a:pt x="583131" y="198150"/>
                          <a:pt x="586411" y="186071"/>
                          <a:pt x="593991" y="177513"/>
                        </a:cubicBezTo>
                        <a:lnTo>
                          <a:pt x="594026" y="177525"/>
                        </a:lnTo>
                        <a:lnTo>
                          <a:pt x="357677" y="95222"/>
                        </a:lnTo>
                        <a:lnTo>
                          <a:pt x="338098" y="166862"/>
                        </a:lnTo>
                        <a:lnTo>
                          <a:pt x="338141" y="166704"/>
                        </a:lnTo>
                        <a:cubicBezTo>
                          <a:pt x="350176" y="169694"/>
                          <a:pt x="360271" y="178961"/>
                          <a:pt x="363706" y="191779"/>
                        </a:cubicBezTo>
                        <a:cubicBezTo>
                          <a:pt x="368737" y="210556"/>
                          <a:pt x="357580" y="229881"/>
                          <a:pt x="338803" y="234912"/>
                        </a:cubicBezTo>
                        <a:cubicBezTo>
                          <a:pt x="320026" y="239943"/>
                          <a:pt x="300701" y="228786"/>
                          <a:pt x="295670" y="210009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00584" tIns="50292" rIns="100584" bIns="5029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2207">
                      <a:latin typeface="Century Gothic" panose="020B0502020202020204" pitchFamily="34" charset="0"/>
                    </a:endParaRPr>
                  </a:p>
                </p:txBody>
              </p:sp>
            </p:grp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A7CD0B7D-E6B5-68BF-1615-1C3514E65E18}"/>
                  </a:ext>
                </a:extLst>
              </p:cNvPr>
              <p:cNvGrpSpPr/>
              <p:nvPr/>
            </p:nvGrpSpPr>
            <p:grpSpPr>
              <a:xfrm>
                <a:off x="3368636" y="3350189"/>
                <a:ext cx="454534" cy="390607"/>
                <a:chOff x="3368636" y="3350189"/>
                <a:chExt cx="454534" cy="390607"/>
              </a:xfrm>
            </p:grpSpPr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1BE39EBA-7DCC-96F4-21DB-017A69D7D23B}"/>
                    </a:ext>
                  </a:extLst>
                </p:cNvPr>
                <p:cNvSpPr/>
                <p:nvPr/>
              </p:nvSpPr>
              <p:spPr>
                <a:xfrm>
                  <a:off x="3368636" y="3435803"/>
                  <a:ext cx="454534" cy="304993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100584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640" kern="0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3A17E1B9-5668-509E-17B3-DFDFE9DB2487}"/>
                    </a:ext>
                  </a:extLst>
                </p:cNvPr>
                <p:cNvGrpSpPr/>
                <p:nvPr/>
              </p:nvGrpSpPr>
              <p:grpSpPr>
                <a:xfrm>
                  <a:off x="3497576" y="3350189"/>
                  <a:ext cx="196654" cy="47342"/>
                  <a:chOff x="4045346" y="2686050"/>
                  <a:chExt cx="323412" cy="76200"/>
                </a:xfrm>
              </p:grpSpPr>
              <p:sp>
                <p:nvSpPr>
                  <p:cNvPr id="39" name="Oval 38">
                    <a:extLst>
                      <a:ext uri="{FF2B5EF4-FFF2-40B4-BE49-F238E27FC236}">
                        <a16:creationId xmlns:a16="http://schemas.microsoft.com/office/drawing/2014/main" id="{9B7354BA-EB61-DE10-0E25-08CABDC3D311}"/>
                      </a:ext>
                    </a:extLst>
                  </p:cNvPr>
                  <p:cNvSpPr/>
                  <p:nvPr/>
                </p:nvSpPr>
                <p:spPr>
                  <a:xfrm>
                    <a:off x="4045346" y="2686050"/>
                    <a:ext cx="76201" cy="76200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noFill/>
                    <a:prstDash val="solid"/>
                  </a:ln>
                  <a:effectLst/>
                </p:spPr>
                <p:txBody>
                  <a:bodyPr lIns="100584" tIns="50292" rIns="100584" bIns="50292" rtlCol="0" anchor="ctr"/>
                  <a:lstStyle/>
                  <a:p>
                    <a:pPr algn="ctr" defTabSz="100584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640" kern="0">
                      <a:solidFill>
                        <a:srgbClr val="FFFFFF"/>
                      </a:solidFill>
                      <a:latin typeface="Century Gothic" panose="020B0502020202020204" pitchFamily="34" charset="0"/>
                    </a:endParaRPr>
                  </a:p>
                  <a:p>
                    <a:pPr algn="ctr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640" ker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/>
                    </a:endParaRPr>
                  </a:p>
                </p:txBody>
              </p:sp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8FA048BB-1079-5DA9-5FD1-4C0F8CECD213}"/>
                      </a:ext>
                    </a:extLst>
                  </p:cNvPr>
                  <p:cNvSpPr/>
                  <p:nvPr/>
                </p:nvSpPr>
                <p:spPr>
                  <a:xfrm>
                    <a:off x="4168951" y="2686050"/>
                    <a:ext cx="76201" cy="76200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100584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640" kern="0">
                      <a:solidFill>
                        <a:srgbClr val="FFFFFF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7" name="Oval 6">
                    <a:extLst>
                      <a:ext uri="{FF2B5EF4-FFF2-40B4-BE49-F238E27FC236}">
                        <a16:creationId xmlns:a16="http://schemas.microsoft.com/office/drawing/2014/main" id="{5C561A09-EEC9-2F82-7E4C-A57B9B4E32A4}"/>
                      </a:ext>
                    </a:extLst>
                  </p:cNvPr>
                  <p:cNvSpPr/>
                  <p:nvPr/>
                </p:nvSpPr>
                <p:spPr>
                  <a:xfrm>
                    <a:off x="4292557" y="2686050"/>
                    <a:ext cx="76201" cy="76200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100584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640" kern="0">
                      <a:solidFill>
                        <a:srgbClr val="FFFFFF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</p:grp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9154903-53B1-AC2D-A406-9AABFB884E4F}"/>
                  </a:ext>
                </a:extLst>
              </p:cNvPr>
              <p:cNvSpPr txBox="1"/>
              <p:nvPr/>
            </p:nvSpPr>
            <p:spPr>
              <a:xfrm>
                <a:off x="3317896" y="3021673"/>
                <a:ext cx="55163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spAutoFit/>
              </a:bodyPr>
              <a:lstStyle/>
              <a:p>
                <a:pPr algn="ctr"/>
                <a:r>
                  <a:rPr lang="en-US" sz="880" kern="0" dirty="0">
                    <a:latin typeface="Century Gothic" panose="020B0502020202020204" pitchFamily="34" charset="0"/>
                  </a:rPr>
                  <a:t>ABCT</a:t>
                </a:r>
                <a:endParaRPr lang="en-US" sz="2207" dirty="0">
                  <a:latin typeface="Century Gothic" panose="020B0502020202020204" pitchFamily="34" charset="0"/>
                </a:endParaRP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A2BAF3F-A668-C0FE-A5BA-ABED1A3957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18726" y="3865556"/>
                <a:ext cx="1767908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450A708-C3DA-C12A-4E77-573E8A45DF86}"/>
                  </a:ext>
                </a:extLst>
              </p:cNvPr>
              <p:cNvSpPr txBox="1"/>
              <p:nvPr/>
            </p:nvSpPr>
            <p:spPr>
              <a:xfrm>
                <a:off x="3455320" y="3976799"/>
                <a:ext cx="1494718" cy="12311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en-US" sz="880" kern="0">
                    <a:latin typeface="Century Gothic" panose="020B0502020202020204" pitchFamily="34" charset="0"/>
                  </a:rPr>
                  <a:t>4x Robots</a:t>
                </a:r>
                <a:endParaRPr lang="en-US" sz="880">
                  <a:latin typeface="Century Gothic" panose="020B0502020202020204" pitchFamily="34" charset="0"/>
                </a:endParaRP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E496C509-5C59-A7DE-45F5-BFC5F80CBC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18724" y="4574901"/>
                <a:ext cx="1767908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0FE9B52-6ADC-0759-854F-1B92867EBB95}"/>
                  </a:ext>
                </a:extLst>
              </p:cNvPr>
              <p:cNvSpPr txBox="1"/>
              <p:nvPr/>
            </p:nvSpPr>
            <p:spPr>
              <a:xfrm>
                <a:off x="4602803" y="3021673"/>
                <a:ext cx="455750" cy="123111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spAutoFit/>
              </a:bodyPr>
              <a:lstStyle/>
              <a:p>
                <a:pPr algn="ctr"/>
                <a:r>
                  <a:rPr lang="en-US" sz="880" kern="0">
                    <a:latin typeface="Century Gothic" panose="020B0502020202020204" pitchFamily="34" charset="0"/>
                  </a:rPr>
                  <a:t>IBCT</a:t>
                </a:r>
                <a:endParaRPr lang="en-US" sz="2207">
                  <a:latin typeface="Century Gothic" panose="020B0502020202020204" pitchFamily="34" charset="0"/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C48C1ECC-A441-8333-0C9C-E9B90EC58441}"/>
                  </a:ext>
                </a:extLst>
              </p:cNvPr>
              <p:cNvGrpSpPr/>
              <p:nvPr/>
            </p:nvGrpSpPr>
            <p:grpSpPr>
              <a:xfrm>
                <a:off x="3975414" y="3350189"/>
                <a:ext cx="454534" cy="390607"/>
                <a:chOff x="3368636" y="3350189"/>
                <a:chExt cx="454534" cy="390607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5ACA207F-82BA-4115-9303-A2C215935415}"/>
                    </a:ext>
                  </a:extLst>
                </p:cNvPr>
                <p:cNvSpPr/>
                <p:nvPr/>
              </p:nvSpPr>
              <p:spPr>
                <a:xfrm>
                  <a:off x="3368636" y="3435803"/>
                  <a:ext cx="454534" cy="304993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100584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640" kern="0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A6A6228D-FCE5-D16E-E993-DDEEA0EE1640}"/>
                    </a:ext>
                  </a:extLst>
                </p:cNvPr>
                <p:cNvGrpSpPr/>
                <p:nvPr/>
              </p:nvGrpSpPr>
              <p:grpSpPr>
                <a:xfrm>
                  <a:off x="3497576" y="3350189"/>
                  <a:ext cx="196654" cy="47342"/>
                  <a:chOff x="4045346" y="2686050"/>
                  <a:chExt cx="323412" cy="76200"/>
                </a:xfrm>
              </p:grpSpPr>
              <p:sp>
                <p:nvSpPr>
                  <p:cNvPr id="18" name="Oval 17">
                    <a:extLst>
                      <a:ext uri="{FF2B5EF4-FFF2-40B4-BE49-F238E27FC236}">
                        <a16:creationId xmlns:a16="http://schemas.microsoft.com/office/drawing/2014/main" id="{E0512ACA-B75D-4FD8-BD87-E51078E6DD65}"/>
                      </a:ext>
                    </a:extLst>
                  </p:cNvPr>
                  <p:cNvSpPr/>
                  <p:nvPr/>
                </p:nvSpPr>
                <p:spPr>
                  <a:xfrm>
                    <a:off x="4045346" y="2686050"/>
                    <a:ext cx="76201" cy="76200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noFill/>
                    <a:prstDash val="solid"/>
                  </a:ln>
                  <a:effectLst/>
                </p:spPr>
                <p:txBody>
                  <a:bodyPr lIns="100584" tIns="50292" rIns="100584" bIns="50292" rtlCol="0" anchor="ctr"/>
                  <a:lstStyle/>
                  <a:p>
                    <a:pPr algn="ctr" defTabSz="100584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640" kern="0">
                      <a:solidFill>
                        <a:srgbClr val="FFFFFF"/>
                      </a:solidFill>
                      <a:latin typeface="Century Gothic" panose="020B0502020202020204" pitchFamily="34" charset="0"/>
                    </a:endParaRPr>
                  </a:p>
                  <a:p>
                    <a:pPr algn="ctr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640" ker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/>
                    </a:endParaRPr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7D48B69E-E25B-21DE-D828-679D378DDE34}"/>
                      </a:ext>
                    </a:extLst>
                  </p:cNvPr>
                  <p:cNvSpPr/>
                  <p:nvPr/>
                </p:nvSpPr>
                <p:spPr>
                  <a:xfrm>
                    <a:off x="4168951" y="2686050"/>
                    <a:ext cx="76201" cy="76200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100584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640" kern="0">
                      <a:solidFill>
                        <a:srgbClr val="FFFFFF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49" name="Oval 48">
                    <a:extLst>
                      <a:ext uri="{FF2B5EF4-FFF2-40B4-BE49-F238E27FC236}">
                        <a16:creationId xmlns:a16="http://schemas.microsoft.com/office/drawing/2014/main" id="{3CAE33D4-1E2E-DAED-5C88-278F96FBCE85}"/>
                      </a:ext>
                    </a:extLst>
                  </p:cNvPr>
                  <p:cNvSpPr/>
                  <p:nvPr/>
                </p:nvSpPr>
                <p:spPr>
                  <a:xfrm>
                    <a:off x="4292557" y="2686050"/>
                    <a:ext cx="76201" cy="76200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100584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640" kern="0">
                      <a:solidFill>
                        <a:srgbClr val="FFFFFF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</p:grp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CE9C7EC-1675-FFE8-5859-ECBE2A4722DE}"/>
                  </a:ext>
                </a:extLst>
              </p:cNvPr>
              <p:cNvGrpSpPr/>
              <p:nvPr/>
            </p:nvGrpSpPr>
            <p:grpSpPr>
              <a:xfrm>
                <a:off x="4604018" y="3350189"/>
                <a:ext cx="454534" cy="390607"/>
                <a:chOff x="3368636" y="3350189"/>
                <a:chExt cx="454534" cy="390607"/>
              </a:xfrm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1C2C8846-ACFA-0830-90EF-D6A0991BBAF2}"/>
                    </a:ext>
                  </a:extLst>
                </p:cNvPr>
                <p:cNvSpPr/>
                <p:nvPr/>
              </p:nvSpPr>
              <p:spPr>
                <a:xfrm>
                  <a:off x="3368636" y="3435803"/>
                  <a:ext cx="454534" cy="304993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100584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640" kern="0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52346DEA-A683-5FB9-DAAD-65117381200E}"/>
                    </a:ext>
                  </a:extLst>
                </p:cNvPr>
                <p:cNvGrpSpPr/>
                <p:nvPr/>
              </p:nvGrpSpPr>
              <p:grpSpPr>
                <a:xfrm>
                  <a:off x="3497576" y="3350189"/>
                  <a:ext cx="196654" cy="47342"/>
                  <a:chOff x="4045346" y="2686050"/>
                  <a:chExt cx="323412" cy="76200"/>
                </a:xfrm>
              </p:grpSpPr>
              <p:sp>
                <p:nvSpPr>
                  <p:cNvPr id="65" name="Oval 64">
                    <a:extLst>
                      <a:ext uri="{FF2B5EF4-FFF2-40B4-BE49-F238E27FC236}">
                        <a16:creationId xmlns:a16="http://schemas.microsoft.com/office/drawing/2014/main" id="{48EC7C44-8F7A-015D-B0B1-DD76E3BBE77B}"/>
                      </a:ext>
                    </a:extLst>
                  </p:cNvPr>
                  <p:cNvSpPr/>
                  <p:nvPr/>
                </p:nvSpPr>
                <p:spPr>
                  <a:xfrm>
                    <a:off x="4045346" y="2686050"/>
                    <a:ext cx="76201" cy="76200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noFill/>
                    <a:prstDash val="solid"/>
                  </a:ln>
                  <a:effectLst/>
                </p:spPr>
                <p:txBody>
                  <a:bodyPr lIns="100584" tIns="50292" rIns="100584" bIns="50292" rtlCol="0" anchor="ctr"/>
                  <a:lstStyle/>
                  <a:p>
                    <a:pPr algn="ctr" defTabSz="100584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640" kern="0">
                      <a:solidFill>
                        <a:srgbClr val="FFFFFF"/>
                      </a:solidFill>
                      <a:latin typeface="Century Gothic" panose="020B0502020202020204" pitchFamily="34" charset="0"/>
                    </a:endParaRPr>
                  </a:p>
                  <a:p>
                    <a:pPr algn="ctr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640" kern="0">
                      <a:solidFill>
                        <a:srgbClr val="FFFFFF"/>
                      </a:solidFill>
                      <a:latin typeface="Century Gothic" panose="020B0502020202020204" pitchFamily="34" charset="0"/>
                      <a:cs typeface="Arial"/>
                    </a:endParaRPr>
                  </a:p>
                </p:txBody>
              </p:sp>
              <p:sp>
                <p:nvSpPr>
                  <p:cNvPr id="66" name="Oval 65">
                    <a:extLst>
                      <a:ext uri="{FF2B5EF4-FFF2-40B4-BE49-F238E27FC236}">
                        <a16:creationId xmlns:a16="http://schemas.microsoft.com/office/drawing/2014/main" id="{6C9CF14B-EB22-E897-5439-5F2BD68C493B}"/>
                      </a:ext>
                    </a:extLst>
                  </p:cNvPr>
                  <p:cNvSpPr/>
                  <p:nvPr/>
                </p:nvSpPr>
                <p:spPr>
                  <a:xfrm>
                    <a:off x="4168951" y="2686050"/>
                    <a:ext cx="76201" cy="76200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100584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640" kern="0">
                      <a:solidFill>
                        <a:srgbClr val="FFFFFF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67" name="Oval 66">
                    <a:extLst>
                      <a:ext uri="{FF2B5EF4-FFF2-40B4-BE49-F238E27FC236}">
                        <a16:creationId xmlns:a16="http://schemas.microsoft.com/office/drawing/2014/main" id="{90B8B881-7805-55B1-A117-8DE944E6A220}"/>
                      </a:ext>
                    </a:extLst>
                  </p:cNvPr>
                  <p:cNvSpPr/>
                  <p:nvPr/>
                </p:nvSpPr>
                <p:spPr>
                  <a:xfrm>
                    <a:off x="4292557" y="2686050"/>
                    <a:ext cx="76201" cy="76200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100584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640" kern="0">
                      <a:solidFill>
                        <a:srgbClr val="FFFFFF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</p:grpSp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D9651194-041D-2A76-36ED-FB9B50BEF081}"/>
                  </a:ext>
                </a:extLst>
              </p:cNvPr>
              <p:cNvGrpSpPr/>
              <p:nvPr/>
            </p:nvGrpSpPr>
            <p:grpSpPr>
              <a:xfrm>
                <a:off x="3975414" y="2887867"/>
                <a:ext cx="454535" cy="390721"/>
                <a:chOff x="3975414" y="2887867"/>
                <a:chExt cx="454535" cy="390721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9254F80F-891B-F302-27E0-CF8B182CFEF5}"/>
                    </a:ext>
                  </a:extLst>
                </p:cNvPr>
                <p:cNvSpPr/>
                <p:nvPr/>
              </p:nvSpPr>
              <p:spPr>
                <a:xfrm>
                  <a:off x="3975414" y="2973592"/>
                  <a:ext cx="454535" cy="304996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100584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640" kern="0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DF9C2690-6EC0-CCD7-63D3-B7F32AAE51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02681" y="2887867"/>
                  <a:ext cx="0" cy="8572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780AD84-4527-005E-1166-8C43DAF860B7}"/>
              </a:ext>
            </a:extLst>
          </p:cNvPr>
          <p:cNvSpPr/>
          <p:nvPr/>
        </p:nvSpPr>
        <p:spPr>
          <a:xfrm>
            <a:off x="154784" y="6649448"/>
            <a:ext cx="9748832" cy="5618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txBody>
          <a:bodyPr wrap="square" lIns="100584" tIns="50292" rIns="100584" bIns="50292" rtlCol="0" anchor="ctr">
            <a:spAutoFit/>
          </a:bodyPr>
          <a:lstStyle/>
          <a:p>
            <a:pPr algn="ctr"/>
            <a:r>
              <a:rPr lang="en-US" sz="2640" b="1" i="1" dirty="0">
                <a:solidFill>
                  <a:srgbClr val="000000"/>
                </a:solidFill>
                <a:latin typeface="Century Gothic" panose="020B0502020202020204" pitchFamily="34" charset="0"/>
              </a:rPr>
              <a:t>“Think big, start small, go fast!”</a:t>
            </a:r>
          </a:p>
        </p:txBody>
      </p:sp>
    </p:spTree>
    <p:extLst>
      <p:ext uri="{BB962C8B-B14F-4D97-AF65-F5344CB8AC3E}">
        <p14:creationId xmlns:p14="http://schemas.microsoft.com/office/powerpoint/2010/main" val="3770543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Isosceles Triangle 71">
            <a:extLst>
              <a:ext uri="{FF2B5EF4-FFF2-40B4-BE49-F238E27FC236}">
                <a16:creationId xmlns:a16="http://schemas.microsoft.com/office/drawing/2014/main" id="{CA31AA7C-4C8C-D84C-97EC-7A692C92EBEE}"/>
              </a:ext>
            </a:extLst>
          </p:cNvPr>
          <p:cNvSpPr/>
          <p:nvPr/>
        </p:nvSpPr>
        <p:spPr>
          <a:xfrm rot="5400000">
            <a:off x="1287970" y="3303298"/>
            <a:ext cx="3398835" cy="1165803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C1693BE4-AF21-22B6-32B1-F39D1E867411}"/>
              </a:ext>
            </a:extLst>
          </p:cNvPr>
          <p:cNvSpPr>
            <a:spLocks/>
          </p:cNvSpPr>
          <p:nvPr/>
        </p:nvSpPr>
        <p:spPr bwMode="auto">
          <a:xfrm>
            <a:off x="306453" y="2975634"/>
            <a:ext cx="2870797" cy="3544782"/>
          </a:xfrm>
          <a:custGeom>
            <a:avLst/>
            <a:gdLst>
              <a:gd name="T0" fmla="*/ 259521 w 309927"/>
              <a:gd name="T1" fmla="*/ 32877 h 383207"/>
              <a:gd name="T2" fmla="*/ 270791 w 309927"/>
              <a:gd name="T3" fmla="*/ 47286 h 383207"/>
              <a:gd name="T4" fmla="*/ 302443 w 309927"/>
              <a:gd name="T5" fmla="*/ 50840 h 383207"/>
              <a:gd name="T6" fmla="*/ 303369 w 309927"/>
              <a:gd name="T7" fmla="*/ 71052 h 383207"/>
              <a:gd name="T8" fmla="*/ 292632 w 309927"/>
              <a:gd name="T9" fmla="*/ 96965 h 383207"/>
              <a:gd name="T10" fmla="*/ 277962 w 309927"/>
              <a:gd name="T11" fmla="*/ 125525 h 383207"/>
              <a:gd name="T12" fmla="*/ 250272 w 309927"/>
              <a:gd name="T13" fmla="*/ 137405 h 383207"/>
              <a:gd name="T14" fmla="*/ 230244 w 309927"/>
              <a:gd name="T15" fmla="*/ 156551 h 383207"/>
              <a:gd name="T16" fmla="*/ 216445 w 309927"/>
              <a:gd name="T17" fmla="*/ 173067 h 383207"/>
              <a:gd name="T18" fmla="*/ 197057 w 309927"/>
              <a:gd name="T19" fmla="*/ 187957 h 383207"/>
              <a:gd name="T20" fmla="*/ 180928 w 309927"/>
              <a:gd name="T21" fmla="*/ 198680 h 383207"/>
              <a:gd name="T22" fmla="*/ 171912 w 309927"/>
              <a:gd name="T23" fmla="*/ 211571 h 383207"/>
              <a:gd name="T24" fmla="*/ 154513 w 309927"/>
              <a:gd name="T25" fmla="*/ 214264 h 383207"/>
              <a:gd name="T26" fmla="*/ 148622 w 309927"/>
              <a:gd name="T27" fmla="*/ 232906 h 383207"/>
              <a:gd name="T28" fmla="*/ 140822 w 309927"/>
              <a:gd name="T29" fmla="*/ 242281 h 383207"/>
              <a:gd name="T30" fmla="*/ 140860 w 309927"/>
              <a:gd name="T31" fmla="*/ 257618 h 383207"/>
              <a:gd name="T32" fmla="*/ 138869 w 309927"/>
              <a:gd name="T33" fmla="*/ 271940 h 383207"/>
              <a:gd name="T34" fmla="*/ 140249 w 309927"/>
              <a:gd name="T35" fmla="*/ 292070 h 383207"/>
              <a:gd name="T36" fmla="*/ 130619 w 309927"/>
              <a:gd name="T37" fmla="*/ 295550 h 383207"/>
              <a:gd name="T38" fmla="*/ 138509 w 309927"/>
              <a:gd name="T39" fmla="*/ 304070 h 383207"/>
              <a:gd name="T40" fmla="*/ 139765 w 309927"/>
              <a:gd name="T41" fmla="*/ 318305 h 383207"/>
              <a:gd name="T42" fmla="*/ 138331 w 309927"/>
              <a:gd name="T43" fmla="*/ 331780 h 383207"/>
              <a:gd name="T44" fmla="*/ 132726 w 309927"/>
              <a:gd name="T45" fmla="*/ 340929 h 383207"/>
              <a:gd name="T46" fmla="*/ 128709 w 309927"/>
              <a:gd name="T47" fmla="*/ 348921 h 383207"/>
              <a:gd name="T48" fmla="*/ 123037 w 309927"/>
              <a:gd name="T49" fmla="*/ 354590 h 383207"/>
              <a:gd name="T50" fmla="*/ 117202 w 309927"/>
              <a:gd name="T51" fmla="*/ 354073 h 383207"/>
              <a:gd name="T52" fmla="*/ 119872 w 309927"/>
              <a:gd name="T53" fmla="*/ 357748 h 383207"/>
              <a:gd name="T54" fmla="*/ 110039 w 309927"/>
              <a:gd name="T55" fmla="*/ 363260 h 383207"/>
              <a:gd name="T56" fmla="*/ 109049 w 309927"/>
              <a:gd name="T57" fmla="*/ 367310 h 383207"/>
              <a:gd name="T58" fmla="*/ 100322 w 309927"/>
              <a:gd name="T59" fmla="*/ 378293 h 383207"/>
              <a:gd name="T60" fmla="*/ 89147 w 309927"/>
              <a:gd name="T61" fmla="*/ 378406 h 383207"/>
              <a:gd name="T62" fmla="*/ 65489 w 309927"/>
              <a:gd name="T63" fmla="*/ 378545 h 383207"/>
              <a:gd name="T64" fmla="*/ 51269 w 309927"/>
              <a:gd name="T65" fmla="*/ 371750 h 383207"/>
              <a:gd name="T66" fmla="*/ 40483 w 309927"/>
              <a:gd name="T67" fmla="*/ 351604 h 383207"/>
              <a:gd name="T68" fmla="*/ 39047 w 309927"/>
              <a:gd name="T69" fmla="*/ 332881 h 383207"/>
              <a:gd name="T70" fmla="*/ 34510 w 309927"/>
              <a:gd name="T71" fmla="*/ 319006 h 383207"/>
              <a:gd name="T72" fmla="*/ 22772 w 309927"/>
              <a:gd name="T73" fmla="*/ 298081 h 383207"/>
              <a:gd name="T74" fmla="*/ 21945 w 309927"/>
              <a:gd name="T75" fmla="*/ 286477 h 383207"/>
              <a:gd name="T76" fmla="*/ 31730 w 309927"/>
              <a:gd name="T77" fmla="*/ 255785 h 383207"/>
              <a:gd name="T78" fmla="*/ 28333 w 309927"/>
              <a:gd name="T79" fmla="*/ 224224 h 383207"/>
              <a:gd name="T80" fmla="*/ 2600 w 309927"/>
              <a:gd name="T81" fmla="*/ 194221 h 383207"/>
              <a:gd name="T82" fmla="*/ 29840 w 309927"/>
              <a:gd name="T83" fmla="*/ 200036 h 383207"/>
              <a:gd name="T84" fmla="*/ 48325 w 309927"/>
              <a:gd name="T85" fmla="*/ 217096 h 383207"/>
              <a:gd name="T86" fmla="*/ 46715 w 309927"/>
              <a:gd name="T87" fmla="*/ 195911 h 383207"/>
              <a:gd name="T88" fmla="*/ 43261 w 309927"/>
              <a:gd name="T89" fmla="*/ 187957 h 383207"/>
              <a:gd name="T90" fmla="*/ 56198 w 309927"/>
              <a:gd name="T91" fmla="*/ 178722 h 383207"/>
              <a:gd name="T92" fmla="*/ 40214 w 309927"/>
              <a:gd name="T93" fmla="*/ 176707 h 383207"/>
              <a:gd name="T94" fmla="*/ 62620 w 309927"/>
              <a:gd name="T95" fmla="*/ 176426 h 383207"/>
              <a:gd name="T96" fmla="*/ 80860 w 309927"/>
              <a:gd name="T97" fmla="*/ 172231 h 383207"/>
              <a:gd name="T98" fmla="*/ 91510 w 309927"/>
              <a:gd name="T99" fmla="*/ 168031 h 383207"/>
              <a:gd name="T100" fmla="*/ 117042 w 309927"/>
              <a:gd name="T101" fmla="*/ 165785 h 383207"/>
              <a:gd name="T102" fmla="*/ 143485 w 309927"/>
              <a:gd name="T103" fmla="*/ 153554 h 383207"/>
              <a:gd name="T104" fmla="*/ 146011 w 309927"/>
              <a:gd name="T105" fmla="*/ 139020 h 383207"/>
              <a:gd name="T106" fmla="*/ 172775 w 309927"/>
              <a:gd name="T107" fmla="*/ 125802 h 383207"/>
              <a:gd name="T108" fmla="*/ 173713 w 309927"/>
              <a:gd name="T109" fmla="*/ 105598 h 383207"/>
              <a:gd name="T110" fmla="*/ 185128 w 309927"/>
              <a:gd name="T111" fmla="*/ 86211 h 383207"/>
              <a:gd name="T112" fmla="*/ 196696 w 309927"/>
              <a:gd name="T113" fmla="*/ 71732 h 383207"/>
              <a:gd name="T114" fmla="*/ 201046 w 309927"/>
              <a:gd name="T115" fmla="*/ 56244 h 383207"/>
              <a:gd name="T116" fmla="*/ 200259 w 309927"/>
              <a:gd name="T117" fmla="*/ 33557 h 383207"/>
              <a:gd name="T118" fmla="*/ 212896 w 309927"/>
              <a:gd name="T119" fmla="*/ 8507 h 383207"/>
              <a:gd name="T120" fmla="*/ 229433 w 309927"/>
              <a:gd name="T121" fmla="*/ 1045 h 383207"/>
              <a:gd name="T122" fmla="*/ 238228 w 309927"/>
              <a:gd name="T123" fmla="*/ 7071 h 383207"/>
              <a:gd name="T124" fmla="*/ 246328 w 309927"/>
              <a:gd name="T125" fmla="*/ 17031 h 383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9927" h="383207">
                <a:moveTo>
                  <a:pt x="247023" y="17814"/>
                </a:moveTo>
                <a:cubicBezTo>
                  <a:pt x="247895" y="18895"/>
                  <a:pt x="249873" y="22190"/>
                  <a:pt x="250959" y="22982"/>
                </a:cubicBezTo>
                <a:cubicBezTo>
                  <a:pt x="250986" y="23002"/>
                  <a:pt x="251556" y="23428"/>
                  <a:pt x="251559" y="23432"/>
                </a:cubicBezTo>
                <a:cubicBezTo>
                  <a:pt x="252031" y="24184"/>
                  <a:pt x="253302" y="25767"/>
                  <a:pt x="253584" y="26357"/>
                </a:cubicBezTo>
                <a:cubicBezTo>
                  <a:pt x="253669" y="26535"/>
                  <a:pt x="253413" y="26801"/>
                  <a:pt x="253546" y="27032"/>
                </a:cubicBezTo>
                <a:cubicBezTo>
                  <a:pt x="253751" y="27386"/>
                  <a:pt x="254839" y="27671"/>
                  <a:pt x="255009" y="27857"/>
                </a:cubicBezTo>
                <a:cubicBezTo>
                  <a:pt x="255597" y="28502"/>
                  <a:pt x="256095" y="29325"/>
                  <a:pt x="256621" y="29919"/>
                </a:cubicBezTo>
                <a:cubicBezTo>
                  <a:pt x="256694" y="30002"/>
                  <a:pt x="257135" y="30088"/>
                  <a:pt x="257259" y="30294"/>
                </a:cubicBezTo>
                <a:cubicBezTo>
                  <a:pt x="257461" y="30632"/>
                  <a:pt x="257532" y="31155"/>
                  <a:pt x="257821" y="31457"/>
                </a:cubicBezTo>
                <a:cubicBezTo>
                  <a:pt x="258358" y="32019"/>
                  <a:pt x="258926" y="32274"/>
                  <a:pt x="259521" y="32877"/>
                </a:cubicBezTo>
                <a:cubicBezTo>
                  <a:pt x="259698" y="33170"/>
                  <a:pt x="260671" y="35205"/>
                  <a:pt x="260666" y="35286"/>
                </a:cubicBezTo>
                <a:cubicBezTo>
                  <a:pt x="260561" y="36967"/>
                  <a:pt x="261201" y="36665"/>
                  <a:pt x="261322" y="37395"/>
                </a:cubicBezTo>
                <a:cubicBezTo>
                  <a:pt x="261369" y="37682"/>
                  <a:pt x="261293" y="38120"/>
                  <a:pt x="261322" y="38427"/>
                </a:cubicBezTo>
                <a:cubicBezTo>
                  <a:pt x="261366" y="38894"/>
                  <a:pt x="261852" y="39085"/>
                  <a:pt x="262119" y="39317"/>
                </a:cubicBezTo>
                <a:cubicBezTo>
                  <a:pt x="262261" y="39441"/>
                  <a:pt x="262205" y="39616"/>
                  <a:pt x="262213" y="39786"/>
                </a:cubicBezTo>
                <a:cubicBezTo>
                  <a:pt x="262250" y="40570"/>
                  <a:pt x="262264" y="41610"/>
                  <a:pt x="262166" y="42364"/>
                </a:cubicBezTo>
                <a:cubicBezTo>
                  <a:pt x="262131" y="42635"/>
                  <a:pt x="262411" y="42774"/>
                  <a:pt x="262588" y="42927"/>
                </a:cubicBezTo>
                <a:cubicBezTo>
                  <a:pt x="262588" y="43280"/>
                  <a:pt x="262507" y="44866"/>
                  <a:pt x="262729" y="44989"/>
                </a:cubicBezTo>
                <a:cubicBezTo>
                  <a:pt x="264309" y="45865"/>
                  <a:pt x="266940" y="45918"/>
                  <a:pt x="268635" y="46348"/>
                </a:cubicBezTo>
                <a:cubicBezTo>
                  <a:pt x="269494" y="46566"/>
                  <a:pt x="270001" y="46986"/>
                  <a:pt x="270791" y="47286"/>
                </a:cubicBezTo>
                <a:cubicBezTo>
                  <a:pt x="270816" y="47296"/>
                  <a:pt x="270896" y="47281"/>
                  <a:pt x="270932" y="47286"/>
                </a:cubicBezTo>
                <a:cubicBezTo>
                  <a:pt x="271318" y="47337"/>
                  <a:pt x="272988" y="47479"/>
                  <a:pt x="273229" y="47614"/>
                </a:cubicBezTo>
                <a:cubicBezTo>
                  <a:pt x="274918" y="48560"/>
                  <a:pt x="277275" y="49190"/>
                  <a:pt x="279229" y="49817"/>
                </a:cubicBezTo>
                <a:cubicBezTo>
                  <a:pt x="279574" y="49928"/>
                  <a:pt x="280517" y="49725"/>
                  <a:pt x="280963" y="49864"/>
                </a:cubicBezTo>
                <a:cubicBezTo>
                  <a:pt x="283056" y="50517"/>
                  <a:pt x="283848" y="50800"/>
                  <a:pt x="286119" y="50895"/>
                </a:cubicBezTo>
                <a:cubicBezTo>
                  <a:pt x="286604" y="50915"/>
                  <a:pt x="288514" y="49545"/>
                  <a:pt x="288791" y="49208"/>
                </a:cubicBezTo>
                <a:cubicBezTo>
                  <a:pt x="290487" y="49200"/>
                  <a:pt x="290214" y="49869"/>
                  <a:pt x="291135" y="50567"/>
                </a:cubicBezTo>
                <a:cubicBezTo>
                  <a:pt x="291170" y="50594"/>
                  <a:pt x="291213" y="50521"/>
                  <a:pt x="291322" y="50614"/>
                </a:cubicBezTo>
                <a:cubicBezTo>
                  <a:pt x="291708" y="50943"/>
                  <a:pt x="294089" y="50643"/>
                  <a:pt x="294604" y="50473"/>
                </a:cubicBezTo>
                <a:cubicBezTo>
                  <a:pt x="294627" y="50465"/>
                  <a:pt x="301901" y="50752"/>
                  <a:pt x="302443" y="50840"/>
                </a:cubicBezTo>
                <a:cubicBezTo>
                  <a:pt x="304021" y="51045"/>
                  <a:pt x="305983" y="51173"/>
                  <a:pt x="307494" y="50989"/>
                </a:cubicBezTo>
                <a:cubicBezTo>
                  <a:pt x="307755" y="50957"/>
                  <a:pt x="308617" y="50696"/>
                  <a:pt x="308807" y="50895"/>
                </a:cubicBezTo>
                <a:cubicBezTo>
                  <a:pt x="309064" y="51165"/>
                  <a:pt x="308860" y="51787"/>
                  <a:pt x="308947" y="52114"/>
                </a:cubicBezTo>
                <a:cubicBezTo>
                  <a:pt x="309140" y="52835"/>
                  <a:pt x="309623" y="53171"/>
                  <a:pt x="309697" y="53520"/>
                </a:cubicBezTo>
                <a:cubicBezTo>
                  <a:pt x="309927" y="54602"/>
                  <a:pt x="308811" y="56840"/>
                  <a:pt x="308338" y="57552"/>
                </a:cubicBezTo>
                <a:cubicBezTo>
                  <a:pt x="307760" y="58422"/>
                  <a:pt x="307419" y="58020"/>
                  <a:pt x="306979" y="59145"/>
                </a:cubicBezTo>
                <a:cubicBezTo>
                  <a:pt x="305043" y="59586"/>
                  <a:pt x="305487" y="61701"/>
                  <a:pt x="305432" y="63036"/>
                </a:cubicBezTo>
                <a:cubicBezTo>
                  <a:pt x="305405" y="63683"/>
                  <a:pt x="305049" y="64096"/>
                  <a:pt x="304963" y="64677"/>
                </a:cubicBezTo>
                <a:cubicBezTo>
                  <a:pt x="304756" y="66070"/>
                  <a:pt x="304859" y="67156"/>
                  <a:pt x="304447" y="68567"/>
                </a:cubicBezTo>
                <a:cubicBezTo>
                  <a:pt x="304324" y="68987"/>
                  <a:pt x="303362" y="71017"/>
                  <a:pt x="303369" y="71052"/>
                </a:cubicBezTo>
                <a:cubicBezTo>
                  <a:pt x="303274" y="71841"/>
                  <a:pt x="300974" y="76096"/>
                  <a:pt x="300416" y="76536"/>
                </a:cubicBezTo>
                <a:cubicBezTo>
                  <a:pt x="300051" y="76823"/>
                  <a:pt x="299729" y="76828"/>
                  <a:pt x="299432" y="77005"/>
                </a:cubicBezTo>
                <a:cubicBezTo>
                  <a:pt x="299337" y="77061"/>
                  <a:pt x="299266" y="77439"/>
                  <a:pt x="299150" y="77567"/>
                </a:cubicBezTo>
                <a:cubicBezTo>
                  <a:pt x="298565" y="78213"/>
                  <a:pt x="295850" y="79214"/>
                  <a:pt x="295775" y="79302"/>
                </a:cubicBezTo>
                <a:cubicBezTo>
                  <a:pt x="294831" y="80419"/>
                  <a:pt x="294639" y="82170"/>
                  <a:pt x="294510" y="83755"/>
                </a:cubicBezTo>
                <a:cubicBezTo>
                  <a:pt x="294466" y="84295"/>
                  <a:pt x="293863" y="84834"/>
                  <a:pt x="293854" y="85302"/>
                </a:cubicBezTo>
                <a:cubicBezTo>
                  <a:pt x="293822" y="86927"/>
                  <a:pt x="293326" y="88628"/>
                  <a:pt x="293338" y="89802"/>
                </a:cubicBezTo>
                <a:cubicBezTo>
                  <a:pt x="293340" y="89956"/>
                  <a:pt x="293555" y="92633"/>
                  <a:pt x="293572" y="92661"/>
                </a:cubicBezTo>
                <a:cubicBezTo>
                  <a:pt x="294254" y="93773"/>
                  <a:pt x="293978" y="93866"/>
                  <a:pt x="294135" y="95098"/>
                </a:cubicBezTo>
                <a:cubicBezTo>
                  <a:pt x="294005" y="96162"/>
                  <a:pt x="293115" y="96038"/>
                  <a:pt x="292632" y="96965"/>
                </a:cubicBezTo>
                <a:cubicBezTo>
                  <a:pt x="292417" y="97377"/>
                  <a:pt x="291283" y="100002"/>
                  <a:pt x="291192" y="100265"/>
                </a:cubicBezTo>
                <a:cubicBezTo>
                  <a:pt x="291025" y="100748"/>
                  <a:pt x="291188" y="101511"/>
                  <a:pt x="291132" y="101645"/>
                </a:cubicBezTo>
                <a:cubicBezTo>
                  <a:pt x="290811" y="102410"/>
                  <a:pt x="288460" y="103748"/>
                  <a:pt x="287592" y="103985"/>
                </a:cubicBezTo>
                <a:cubicBezTo>
                  <a:pt x="286359" y="106017"/>
                  <a:pt x="287640" y="109914"/>
                  <a:pt x="286992" y="111905"/>
                </a:cubicBezTo>
                <a:cubicBezTo>
                  <a:pt x="286803" y="112486"/>
                  <a:pt x="286032" y="113410"/>
                  <a:pt x="285612" y="114065"/>
                </a:cubicBezTo>
                <a:cubicBezTo>
                  <a:pt x="285308" y="114539"/>
                  <a:pt x="284422" y="114764"/>
                  <a:pt x="283872" y="115565"/>
                </a:cubicBezTo>
                <a:cubicBezTo>
                  <a:pt x="283401" y="116251"/>
                  <a:pt x="283050" y="121685"/>
                  <a:pt x="282372" y="122105"/>
                </a:cubicBezTo>
                <a:cubicBezTo>
                  <a:pt x="281875" y="122413"/>
                  <a:pt x="281321" y="122307"/>
                  <a:pt x="280872" y="122825"/>
                </a:cubicBezTo>
                <a:cubicBezTo>
                  <a:pt x="280567" y="123177"/>
                  <a:pt x="280486" y="124308"/>
                  <a:pt x="280092" y="124865"/>
                </a:cubicBezTo>
                <a:cubicBezTo>
                  <a:pt x="279370" y="124826"/>
                  <a:pt x="278102" y="124826"/>
                  <a:pt x="277962" y="125525"/>
                </a:cubicBezTo>
                <a:cubicBezTo>
                  <a:pt x="277414" y="125269"/>
                  <a:pt x="276782" y="125506"/>
                  <a:pt x="276192" y="125345"/>
                </a:cubicBezTo>
                <a:cubicBezTo>
                  <a:pt x="276009" y="126011"/>
                  <a:pt x="274957" y="125637"/>
                  <a:pt x="274872" y="126185"/>
                </a:cubicBezTo>
                <a:cubicBezTo>
                  <a:pt x="273823" y="126205"/>
                  <a:pt x="270143" y="127306"/>
                  <a:pt x="269592" y="128105"/>
                </a:cubicBezTo>
                <a:cubicBezTo>
                  <a:pt x="268901" y="128124"/>
                  <a:pt x="268168" y="128020"/>
                  <a:pt x="267492" y="128165"/>
                </a:cubicBezTo>
                <a:cubicBezTo>
                  <a:pt x="266129" y="128458"/>
                  <a:pt x="264686" y="129046"/>
                  <a:pt x="263158" y="129495"/>
                </a:cubicBezTo>
                <a:cubicBezTo>
                  <a:pt x="260775" y="130597"/>
                  <a:pt x="260880" y="130954"/>
                  <a:pt x="259152" y="132065"/>
                </a:cubicBezTo>
                <a:cubicBezTo>
                  <a:pt x="258370" y="132568"/>
                  <a:pt x="257501" y="132601"/>
                  <a:pt x="256812" y="132965"/>
                </a:cubicBezTo>
                <a:cubicBezTo>
                  <a:pt x="256056" y="133365"/>
                  <a:pt x="256041" y="134749"/>
                  <a:pt x="255672" y="135185"/>
                </a:cubicBezTo>
                <a:cubicBezTo>
                  <a:pt x="255044" y="135926"/>
                  <a:pt x="254328" y="136739"/>
                  <a:pt x="253632" y="137345"/>
                </a:cubicBezTo>
                <a:cubicBezTo>
                  <a:pt x="253326" y="137611"/>
                  <a:pt x="250713" y="137485"/>
                  <a:pt x="250272" y="137405"/>
                </a:cubicBezTo>
                <a:cubicBezTo>
                  <a:pt x="249966" y="137586"/>
                  <a:pt x="250338" y="140973"/>
                  <a:pt x="250272" y="141545"/>
                </a:cubicBezTo>
                <a:cubicBezTo>
                  <a:pt x="250006" y="142028"/>
                  <a:pt x="249136" y="145265"/>
                  <a:pt x="249672" y="145625"/>
                </a:cubicBezTo>
                <a:cubicBezTo>
                  <a:pt x="249963" y="145821"/>
                  <a:pt x="250365" y="145827"/>
                  <a:pt x="250332" y="146225"/>
                </a:cubicBezTo>
                <a:cubicBezTo>
                  <a:pt x="249232" y="147330"/>
                  <a:pt x="247301" y="148754"/>
                  <a:pt x="245952" y="150125"/>
                </a:cubicBezTo>
                <a:cubicBezTo>
                  <a:pt x="245485" y="150600"/>
                  <a:pt x="245286" y="151337"/>
                  <a:pt x="244872" y="151685"/>
                </a:cubicBezTo>
                <a:cubicBezTo>
                  <a:pt x="243170" y="151819"/>
                  <a:pt x="240546" y="151818"/>
                  <a:pt x="238992" y="152045"/>
                </a:cubicBezTo>
                <a:cubicBezTo>
                  <a:pt x="237473" y="153202"/>
                  <a:pt x="236355" y="152773"/>
                  <a:pt x="234275" y="153153"/>
                </a:cubicBezTo>
                <a:cubicBezTo>
                  <a:pt x="233645" y="153750"/>
                  <a:pt x="233985" y="153937"/>
                  <a:pt x="233010" y="154114"/>
                </a:cubicBezTo>
                <a:cubicBezTo>
                  <a:pt x="232840" y="154955"/>
                  <a:pt x="232164" y="154635"/>
                  <a:pt x="231791" y="155005"/>
                </a:cubicBezTo>
                <a:cubicBezTo>
                  <a:pt x="231717" y="155079"/>
                  <a:pt x="230250" y="156548"/>
                  <a:pt x="230244" y="156551"/>
                </a:cubicBezTo>
                <a:cubicBezTo>
                  <a:pt x="230163" y="156588"/>
                  <a:pt x="229711" y="157762"/>
                  <a:pt x="229698" y="157828"/>
                </a:cubicBezTo>
                <a:cubicBezTo>
                  <a:pt x="229040" y="158601"/>
                  <a:pt x="228610" y="159353"/>
                  <a:pt x="227972" y="160140"/>
                </a:cubicBezTo>
                <a:cubicBezTo>
                  <a:pt x="227751" y="160615"/>
                  <a:pt x="227201" y="161866"/>
                  <a:pt x="226916" y="162129"/>
                </a:cubicBezTo>
                <a:cubicBezTo>
                  <a:pt x="226046" y="162930"/>
                  <a:pt x="224991" y="163870"/>
                  <a:pt x="224057" y="164707"/>
                </a:cubicBezTo>
                <a:cubicBezTo>
                  <a:pt x="223583" y="165132"/>
                  <a:pt x="222664" y="165562"/>
                  <a:pt x="222135" y="165972"/>
                </a:cubicBezTo>
                <a:cubicBezTo>
                  <a:pt x="222049" y="166039"/>
                  <a:pt x="221149" y="166019"/>
                  <a:pt x="220963" y="166019"/>
                </a:cubicBezTo>
                <a:cubicBezTo>
                  <a:pt x="220793" y="166813"/>
                  <a:pt x="220455" y="167134"/>
                  <a:pt x="220119" y="167847"/>
                </a:cubicBezTo>
                <a:cubicBezTo>
                  <a:pt x="220021" y="168055"/>
                  <a:pt x="220057" y="168851"/>
                  <a:pt x="219885" y="169301"/>
                </a:cubicBezTo>
                <a:cubicBezTo>
                  <a:pt x="219637" y="169950"/>
                  <a:pt x="217135" y="171732"/>
                  <a:pt x="216940" y="172258"/>
                </a:cubicBezTo>
                <a:cubicBezTo>
                  <a:pt x="216764" y="172536"/>
                  <a:pt x="216599" y="172806"/>
                  <a:pt x="216445" y="173067"/>
                </a:cubicBezTo>
                <a:cubicBezTo>
                  <a:pt x="216241" y="173265"/>
                  <a:pt x="216368" y="173344"/>
                  <a:pt x="216275" y="173519"/>
                </a:cubicBezTo>
                <a:cubicBezTo>
                  <a:pt x="215861" y="173630"/>
                  <a:pt x="214526" y="174768"/>
                  <a:pt x="214166" y="175113"/>
                </a:cubicBezTo>
                <a:cubicBezTo>
                  <a:pt x="213482" y="175769"/>
                  <a:pt x="212270" y="177682"/>
                  <a:pt x="211447" y="178019"/>
                </a:cubicBezTo>
                <a:cubicBezTo>
                  <a:pt x="211281" y="178087"/>
                  <a:pt x="209257" y="177020"/>
                  <a:pt x="208260" y="177972"/>
                </a:cubicBezTo>
                <a:cubicBezTo>
                  <a:pt x="208043" y="178179"/>
                  <a:pt x="206212" y="179924"/>
                  <a:pt x="205963" y="180035"/>
                </a:cubicBezTo>
                <a:cubicBezTo>
                  <a:pt x="205399" y="180286"/>
                  <a:pt x="204894" y="180664"/>
                  <a:pt x="204510" y="181066"/>
                </a:cubicBezTo>
                <a:cubicBezTo>
                  <a:pt x="204371" y="181212"/>
                  <a:pt x="204074" y="181728"/>
                  <a:pt x="203994" y="181769"/>
                </a:cubicBezTo>
                <a:cubicBezTo>
                  <a:pt x="203746" y="181898"/>
                  <a:pt x="200362" y="184519"/>
                  <a:pt x="200197" y="184722"/>
                </a:cubicBezTo>
                <a:cubicBezTo>
                  <a:pt x="199258" y="185879"/>
                  <a:pt x="199450" y="186705"/>
                  <a:pt x="197666" y="187488"/>
                </a:cubicBezTo>
                <a:cubicBezTo>
                  <a:pt x="197312" y="187643"/>
                  <a:pt x="197259" y="187645"/>
                  <a:pt x="197057" y="187957"/>
                </a:cubicBezTo>
                <a:cubicBezTo>
                  <a:pt x="196984" y="188069"/>
                  <a:pt x="196811" y="188265"/>
                  <a:pt x="196775" y="188379"/>
                </a:cubicBezTo>
                <a:cubicBezTo>
                  <a:pt x="196723" y="188543"/>
                  <a:pt x="196371" y="190038"/>
                  <a:pt x="196354" y="190066"/>
                </a:cubicBezTo>
                <a:cubicBezTo>
                  <a:pt x="196009" y="190628"/>
                  <a:pt x="194946" y="191261"/>
                  <a:pt x="194419" y="191697"/>
                </a:cubicBezTo>
                <a:cubicBezTo>
                  <a:pt x="194043" y="192261"/>
                  <a:pt x="193647" y="192848"/>
                  <a:pt x="193241" y="193438"/>
                </a:cubicBezTo>
                <a:cubicBezTo>
                  <a:pt x="192895" y="193756"/>
                  <a:pt x="191810" y="194133"/>
                  <a:pt x="191278" y="194480"/>
                </a:cubicBezTo>
                <a:cubicBezTo>
                  <a:pt x="190835" y="194770"/>
                  <a:pt x="188837" y="196208"/>
                  <a:pt x="188548" y="196280"/>
                </a:cubicBezTo>
                <a:cubicBezTo>
                  <a:pt x="188288" y="196344"/>
                  <a:pt x="187258" y="196242"/>
                  <a:pt x="187078" y="196340"/>
                </a:cubicBezTo>
                <a:cubicBezTo>
                  <a:pt x="186463" y="196675"/>
                  <a:pt x="185307" y="197433"/>
                  <a:pt x="184588" y="197570"/>
                </a:cubicBezTo>
                <a:cubicBezTo>
                  <a:pt x="183237" y="197828"/>
                  <a:pt x="183110" y="197498"/>
                  <a:pt x="181498" y="198020"/>
                </a:cubicBezTo>
                <a:cubicBezTo>
                  <a:pt x="181246" y="198101"/>
                  <a:pt x="181167" y="198481"/>
                  <a:pt x="180928" y="198680"/>
                </a:cubicBezTo>
                <a:cubicBezTo>
                  <a:pt x="180664" y="198900"/>
                  <a:pt x="179588" y="200317"/>
                  <a:pt x="179368" y="200660"/>
                </a:cubicBezTo>
                <a:cubicBezTo>
                  <a:pt x="179080" y="201108"/>
                  <a:pt x="178213" y="201591"/>
                  <a:pt x="178048" y="201830"/>
                </a:cubicBezTo>
                <a:cubicBezTo>
                  <a:pt x="177660" y="202392"/>
                  <a:pt x="177094" y="202919"/>
                  <a:pt x="176758" y="203480"/>
                </a:cubicBezTo>
                <a:cubicBezTo>
                  <a:pt x="176602" y="203741"/>
                  <a:pt x="176608" y="204022"/>
                  <a:pt x="176518" y="204350"/>
                </a:cubicBezTo>
                <a:cubicBezTo>
                  <a:pt x="176475" y="204505"/>
                  <a:pt x="174879" y="206966"/>
                  <a:pt x="174838" y="206990"/>
                </a:cubicBezTo>
                <a:cubicBezTo>
                  <a:pt x="174673" y="207087"/>
                  <a:pt x="174825" y="207351"/>
                  <a:pt x="174673" y="207455"/>
                </a:cubicBezTo>
                <a:cubicBezTo>
                  <a:pt x="174566" y="207525"/>
                  <a:pt x="174702" y="207672"/>
                  <a:pt x="174547" y="207722"/>
                </a:cubicBezTo>
                <a:cubicBezTo>
                  <a:pt x="174375" y="208237"/>
                  <a:pt x="174202" y="208759"/>
                  <a:pt x="173984" y="209296"/>
                </a:cubicBezTo>
                <a:cubicBezTo>
                  <a:pt x="173720" y="209600"/>
                  <a:pt x="172114" y="211494"/>
                  <a:pt x="172092" y="211504"/>
                </a:cubicBezTo>
                <a:cubicBezTo>
                  <a:pt x="172035" y="211530"/>
                  <a:pt x="171975" y="211552"/>
                  <a:pt x="171912" y="211571"/>
                </a:cubicBezTo>
                <a:cubicBezTo>
                  <a:pt x="171597" y="211676"/>
                  <a:pt x="171089" y="211527"/>
                  <a:pt x="170794" y="211522"/>
                </a:cubicBezTo>
                <a:cubicBezTo>
                  <a:pt x="170530" y="211518"/>
                  <a:pt x="170026" y="211755"/>
                  <a:pt x="169762" y="211803"/>
                </a:cubicBezTo>
                <a:cubicBezTo>
                  <a:pt x="169628" y="211827"/>
                  <a:pt x="169323" y="211768"/>
                  <a:pt x="169219" y="211822"/>
                </a:cubicBezTo>
                <a:cubicBezTo>
                  <a:pt x="169087" y="211890"/>
                  <a:pt x="168899" y="212012"/>
                  <a:pt x="168769" y="212093"/>
                </a:cubicBezTo>
                <a:cubicBezTo>
                  <a:pt x="168610" y="212140"/>
                  <a:pt x="168573" y="212144"/>
                  <a:pt x="168412" y="212216"/>
                </a:cubicBezTo>
                <a:cubicBezTo>
                  <a:pt x="168351" y="212243"/>
                  <a:pt x="165296" y="212322"/>
                  <a:pt x="165075" y="212178"/>
                </a:cubicBezTo>
                <a:cubicBezTo>
                  <a:pt x="164742" y="211961"/>
                  <a:pt x="164138" y="211482"/>
                  <a:pt x="163707" y="211557"/>
                </a:cubicBezTo>
                <a:cubicBezTo>
                  <a:pt x="162731" y="211380"/>
                  <a:pt x="158617" y="212181"/>
                  <a:pt x="157753" y="212584"/>
                </a:cubicBezTo>
                <a:cubicBezTo>
                  <a:pt x="157140" y="212870"/>
                  <a:pt x="156384" y="213460"/>
                  <a:pt x="155833" y="213844"/>
                </a:cubicBezTo>
                <a:cubicBezTo>
                  <a:pt x="155619" y="213994"/>
                  <a:pt x="154939" y="213964"/>
                  <a:pt x="154513" y="214264"/>
                </a:cubicBezTo>
                <a:cubicBezTo>
                  <a:pt x="153835" y="214740"/>
                  <a:pt x="151965" y="216203"/>
                  <a:pt x="151393" y="216484"/>
                </a:cubicBezTo>
                <a:cubicBezTo>
                  <a:pt x="150412" y="216966"/>
                  <a:pt x="150802" y="220414"/>
                  <a:pt x="150893" y="221364"/>
                </a:cubicBezTo>
                <a:cubicBezTo>
                  <a:pt x="151184" y="221630"/>
                  <a:pt x="151638" y="221719"/>
                  <a:pt x="151993" y="221884"/>
                </a:cubicBezTo>
                <a:cubicBezTo>
                  <a:pt x="152338" y="222045"/>
                  <a:pt x="152176" y="222187"/>
                  <a:pt x="152293" y="222364"/>
                </a:cubicBezTo>
                <a:cubicBezTo>
                  <a:pt x="152836" y="223184"/>
                  <a:pt x="156030" y="224956"/>
                  <a:pt x="155676" y="225469"/>
                </a:cubicBezTo>
                <a:cubicBezTo>
                  <a:pt x="155039" y="225648"/>
                  <a:pt x="154960" y="225466"/>
                  <a:pt x="153947" y="225556"/>
                </a:cubicBezTo>
                <a:cubicBezTo>
                  <a:pt x="153826" y="225567"/>
                  <a:pt x="151694" y="227241"/>
                  <a:pt x="151622" y="227393"/>
                </a:cubicBezTo>
                <a:cubicBezTo>
                  <a:pt x="151130" y="228427"/>
                  <a:pt x="150571" y="229965"/>
                  <a:pt x="149897" y="230881"/>
                </a:cubicBezTo>
                <a:cubicBezTo>
                  <a:pt x="149769" y="231055"/>
                  <a:pt x="149337" y="231152"/>
                  <a:pt x="149222" y="231331"/>
                </a:cubicBezTo>
                <a:cubicBezTo>
                  <a:pt x="148932" y="231782"/>
                  <a:pt x="149253" y="232218"/>
                  <a:pt x="148622" y="232906"/>
                </a:cubicBezTo>
                <a:cubicBezTo>
                  <a:pt x="148596" y="232934"/>
                  <a:pt x="148582" y="233044"/>
                  <a:pt x="148510" y="233018"/>
                </a:cubicBezTo>
                <a:cubicBezTo>
                  <a:pt x="148557" y="233270"/>
                  <a:pt x="148410" y="233900"/>
                  <a:pt x="148772" y="233918"/>
                </a:cubicBezTo>
                <a:cubicBezTo>
                  <a:pt x="148607" y="234475"/>
                  <a:pt x="149419" y="234741"/>
                  <a:pt x="149335" y="235531"/>
                </a:cubicBezTo>
                <a:cubicBezTo>
                  <a:pt x="149436" y="235559"/>
                  <a:pt x="149526" y="235669"/>
                  <a:pt x="149610" y="235606"/>
                </a:cubicBezTo>
                <a:cubicBezTo>
                  <a:pt x="149614" y="235903"/>
                  <a:pt x="149797" y="236166"/>
                  <a:pt x="149785" y="236693"/>
                </a:cubicBezTo>
                <a:cubicBezTo>
                  <a:pt x="149771" y="237324"/>
                  <a:pt x="148687" y="237787"/>
                  <a:pt x="148322" y="238043"/>
                </a:cubicBezTo>
                <a:cubicBezTo>
                  <a:pt x="148162" y="238156"/>
                  <a:pt x="148075" y="238543"/>
                  <a:pt x="147985" y="238681"/>
                </a:cubicBezTo>
                <a:cubicBezTo>
                  <a:pt x="147483" y="239450"/>
                  <a:pt x="146688" y="239314"/>
                  <a:pt x="146185" y="239768"/>
                </a:cubicBezTo>
                <a:cubicBezTo>
                  <a:pt x="145147" y="240706"/>
                  <a:pt x="143430" y="241735"/>
                  <a:pt x="142097" y="242206"/>
                </a:cubicBezTo>
                <a:cubicBezTo>
                  <a:pt x="141726" y="242337"/>
                  <a:pt x="141250" y="242353"/>
                  <a:pt x="140822" y="242281"/>
                </a:cubicBezTo>
                <a:cubicBezTo>
                  <a:pt x="140701" y="242563"/>
                  <a:pt x="139266" y="244367"/>
                  <a:pt x="140822" y="244268"/>
                </a:cubicBezTo>
                <a:cubicBezTo>
                  <a:pt x="140925" y="244506"/>
                  <a:pt x="141125" y="246215"/>
                  <a:pt x="141197" y="246331"/>
                </a:cubicBezTo>
                <a:cubicBezTo>
                  <a:pt x="141201" y="246338"/>
                  <a:pt x="142347" y="247446"/>
                  <a:pt x="142360" y="247456"/>
                </a:cubicBezTo>
                <a:cubicBezTo>
                  <a:pt x="142471" y="247537"/>
                  <a:pt x="142541" y="247872"/>
                  <a:pt x="142585" y="247981"/>
                </a:cubicBezTo>
                <a:cubicBezTo>
                  <a:pt x="142585" y="247981"/>
                  <a:pt x="142728" y="248126"/>
                  <a:pt x="142735" y="248131"/>
                </a:cubicBezTo>
                <a:cubicBezTo>
                  <a:pt x="143216" y="248483"/>
                  <a:pt x="144620" y="249340"/>
                  <a:pt x="144497" y="249893"/>
                </a:cubicBezTo>
                <a:cubicBezTo>
                  <a:pt x="144463" y="250047"/>
                  <a:pt x="143216" y="251331"/>
                  <a:pt x="143072" y="251393"/>
                </a:cubicBezTo>
                <a:cubicBezTo>
                  <a:pt x="142754" y="251530"/>
                  <a:pt x="142593" y="251385"/>
                  <a:pt x="142397" y="251618"/>
                </a:cubicBezTo>
                <a:cubicBezTo>
                  <a:pt x="141160" y="253092"/>
                  <a:pt x="142103" y="255370"/>
                  <a:pt x="141797" y="256981"/>
                </a:cubicBezTo>
                <a:cubicBezTo>
                  <a:pt x="141598" y="257173"/>
                  <a:pt x="141230" y="257128"/>
                  <a:pt x="140860" y="257618"/>
                </a:cubicBezTo>
                <a:cubicBezTo>
                  <a:pt x="140917" y="257874"/>
                  <a:pt x="140740" y="258016"/>
                  <a:pt x="140786" y="258217"/>
                </a:cubicBezTo>
                <a:cubicBezTo>
                  <a:pt x="140526" y="258950"/>
                  <a:pt x="140892" y="260078"/>
                  <a:pt x="140759" y="260690"/>
                </a:cubicBezTo>
                <a:cubicBezTo>
                  <a:pt x="140714" y="260762"/>
                  <a:pt x="140643" y="260735"/>
                  <a:pt x="140624" y="260810"/>
                </a:cubicBezTo>
                <a:cubicBezTo>
                  <a:pt x="140378" y="261477"/>
                  <a:pt x="140768" y="263478"/>
                  <a:pt x="140549" y="263900"/>
                </a:cubicBezTo>
                <a:cubicBezTo>
                  <a:pt x="140423" y="264142"/>
                  <a:pt x="139982" y="264691"/>
                  <a:pt x="139949" y="264770"/>
                </a:cubicBezTo>
                <a:cubicBezTo>
                  <a:pt x="139856" y="264990"/>
                  <a:pt x="139842" y="265458"/>
                  <a:pt x="139649" y="265580"/>
                </a:cubicBezTo>
                <a:cubicBezTo>
                  <a:pt x="139197" y="265867"/>
                  <a:pt x="138643" y="265769"/>
                  <a:pt x="138449" y="266480"/>
                </a:cubicBezTo>
                <a:cubicBezTo>
                  <a:pt x="138351" y="266839"/>
                  <a:pt x="138601" y="269968"/>
                  <a:pt x="138479" y="270800"/>
                </a:cubicBezTo>
                <a:cubicBezTo>
                  <a:pt x="138456" y="270957"/>
                  <a:pt x="138404" y="271414"/>
                  <a:pt x="138479" y="271550"/>
                </a:cubicBezTo>
                <a:cubicBezTo>
                  <a:pt x="138533" y="271646"/>
                  <a:pt x="138819" y="271753"/>
                  <a:pt x="138869" y="271940"/>
                </a:cubicBezTo>
                <a:cubicBezTo>
                  <a:pt x="139094" y="272774"/>
                  <a:pt x="139706" y="274512"/>
                  <a:pt x="139578" y="275272"/>
                </a:cubicBezTo>
                <a:cubicBezTo>
                  <a:pt x="139419" y="276191"/>
                  <a:pt x="139294" y="277734"/>
                  <a:pt x="139289" y="278780"/>
                </a:cubicBezTo>
                <a:cubicBezTo>
                  <a:pt x="139284" y="279775"/>
                  <a:pt x="139461" y="280603"/>
                  <a:pt x="139499" y="281360"/>
                </a:cubicBezTo>
                <a:cubicBezTo>
                  <a:pt x="139511" y="281595"/>
                  <a:pt x="138739" y="282690"/>
                  <a:pt x="139589" y="282920"/>
                </a:cubicBezTo>
                <a:cubicBezTo>
                  <a:pt x="139614" y="282927"/>
                  <a:pt x="139648" y="282964"/>
                  <a:pt x="139649" y="282980"/>
                </a:cubicBezTo>
                <a:cubicBezTo>
                  <a:pt x="139654" y="283041"/>
                  <a:pt x="139675" y="283048"/>
                  <a:pt x="139679" y="283100"/>
                </a:cubicBezTo>
                <a:cubicBezTo>
                  <a:pt x="139740" y="283875"/>
                  <a:pt x="139565" y="284834"/>
                  <a:pt x="139619" y="285530"/>
                </a:cubicBezTo>
                <a:cubicBezTo>
                  <a:pt x="139701" y="286603"/>
                  <a:pt x="140292" y="287519"/>
                  <a:pt x="140159" y="288650"/>
                </a:cubicBezTo>
                <a:cubicBezTo>
                  <a:pt x="140102" y="289133"/>
                  <a:pt x="139884" y="290320"/>
                  <a:pt x="139949" y="290810"/>
                </a:cubicBezTo>
                <a:cubicBezTo>
                  <a:pt x="140020" y="291350"/>
                  <a:pt x="140280" y="291414"/>
                  <a:pt x="140249" y="292070"/>
                </a:cubicBezTo>
                <a:cubicBezTo>
                  <a:pt x="140225" y="292573"/>
                  <a:pt x="139664" y="293424"/>
                  <a:pt x="139762" y="294106"/>
                </a:cubicBezTo>
                <a:cubicBezTo>
                  <a:pt x="139599" y="294464"/>
                  <a:pt x="139424" y="294815"/>
                  <a:pt x="139251" y="295140"/>
                </a:cubicBezTo>
                <a:cubicBezTo>
                  <a:pt x="138994" y="295263"/>
                  <a:pt x="138907" y="295638"/>
                  <a:pt x="138749" y="295820"/>
                </a:cubicBezTo>
                <a:cubicBezTo>
                  <a:pt x="138006" y="296675"/>
                  <a:pt x="137111" y="296918"/>
                  <a:pt x="136349" y="295880"/>
                </a:cubicBezTo>
                <a:cubicBezTo>
                  <a:pt x="136032" y="295448"/>
                  <a:pt x="135563" y="295837"/>
                  <a:pt x="135449" y="294860"/>
                </a:cubicBezTo>
                <a:cubicBezTo>
                  <a:pt x="134171" y="294647"/>
                  <a:pt x="134060" y="294994"/>
                  <a:pt x="133199" y="295040"/>
                </a:cubicBezTo>
                <a:cubicBezTo>
                  <a:pt x="132587" y="295073"/>
                  <a:pt x="132070" y="294764"/>
                  <a:pt x="131249" y="294740"/>
                </a:cubicBezTo>
                <a:cubicBezTo>
                  <a:pt x="131243" y="294760"/>
                  <a:pt x="131127" y="294885"/>
                  <a:pt x="131099" y="294920"/>
                </a:cubicBezTo>
                <a:cubicBezTo>
                  <a:pt x="130996" y="295049"/>
                  <a:pt x="130930" y="295162"/>
                  <a:pt x="130799" y="295310"/>
                </a:cubicBezTo>
                <a:cubicBezTo>
                  <a:pt x="130708" y="295412"/>
                  <a:pt x="130682" y="295435"/>
                  <a:pt x="130619" y="295550"/>
                </a:cubicBezTo>
                <a:cubicBezTo>
                  <a:pt x="130618" y="295552"/>
                  <a:pt x="130365" y="295753"/>
                  <a:pt x="130319" y="295790"/>
                </a:cubicBezTo>
                <a:cubicBezTo>
                  <a:pt x="129941" y="296095"/>
                  <a:pt x="128414" y="297241"/>
                  <a:pt x="129179" y="297860"/>
                </a:cubicBezTo>
                <a:cubicBezTo>
                  <a:pt x="129552" y="298161"/>
                  <a:pt x="130377" y="297967"/>
                  <a:pt x="130829" y="298040"/>
                </a:cubicBezTo>
                <a:cubicBezTo>
                  <a:pt x="131610" y="298167"/>
                  <a:pt x="131914" y="299099"/>
                  <a:pt x="132359" y="299270"/>
                </a:cubicBezTo>
                <a:cubicBezTo>
                  <a:pt x="133038" y="299531"/>
                  <a:pt x="135286" y="299397"/>
                  <a:pt x="135719" y="299540"/>
                </a:cubicBezTo>
                <a:cubicBezTo>
                  <a:pt x="135865" y="299588"/>
                  <a:pt x="135886" y="299898"/>
                  <a:pt x="136079" y="299930"/>
                </a:cubicBezTo>
                <a:cubicBezTo>
                  <a:pt x="136392" y="299983"/>
                  <a:pt x="137312" y="299881"/>
                  <a:pt x="137519" y="300020"/>
                </a:cubicBezTo>
                <a:cubicBezTo>
                  <a:pt x="137649" y="300107"/>
                  <a:pt x="138019" y="300767"/>
                  <a:pt x="138059" y="300920"/>
                </a:cubicBezTo>
                <a:cubicBezTo>
                  <a:pt x="138164" y="301327"/>
                  <a:pt x="137987" y="301932"/>
                  <a:pt x="138059" y="302270"/>
                </a:cubicBezTo>
                <a:cubicBezTo>
                  <a:pt x="138180" y="302839"/>
                  <a:pt x="138454" y="303452"/>
                  <a:pt x="138509" y="304070"/>
                </a:cubicBezTo>
                <a:cubicBezTo>
                  <a:pt x="138526" y="304263"/>
                  <a:pt x="138422" y="304733"/>
                  <a:pt x="138569" y="304820"/>
                </a:cubicBezTo>
                <a:cubicBezTo>
                  <a:pt x="139615" y="305438"/>
                  <a:pt x="139345" y="305652"/>
                  <a:pt x="139619" y="306590"/>
                </a:cubicBezTo>
                <a:cubicBezTo>
                  <a:pt x="139684" y="306813"/>
                  <a:pt x="139888" y="307016"/>
                  <a:pt x="139979" y="307280"/>
                </a:cubicBezTo>
                <a:cubicBezTo>
                  <a:pt x="139993" y="307320"/>
                  <a:pt x="139900" y="309929"/>
                  <a:pt x="139883" y="310075"/>
                </a:cubicBezTo>
                <a:cubicBezTo>
                  <a:pt x="139889" y="310117"/>
                  <a:pt x="139897" y="310157"/>
                  <a:pt x="139906" y="310196"/>
                </a:cubicBezTo>
                <a:cubicBezTo>
                  <a:pt x="139976" y="310488"/>
                  <a:pt x="140364" y="310747"/>
                  <a:pt x="140422" y="311133"/>
                </a:cubicBezTo>
                <a:cubicBezTo>
                  <a:pt x="140487" y="311566"/>
                  <a:pt x="140583" y="314059"/>
                  <a:pt x="140422" y="314368"/>
                </a:cubicBezTo>
                <a:cubicBezTo>
                  <a:pt x="140024" y="315134"/>
                  <a:pt x="139566" y="315445"/>
                  <a:pt x="139461" y="316454"/>
                </a:cubicBezTo>
                <a:cubicBezTo>
                  <a:pt x="139433" y="316721"/>
                  <a:pt x="139538" y="317165"/>
                  <a:pt x="139508" y="317555"/>
                </a:cubicBezTo>
                <a:cubicBezTo>
                  <a:pt x="139485" y="317852"/>
                  <a:pt x="139730" y="318017"/>
                  <a:pt x="139765" y="318305"/>
                </a:cubicBezTo>
                <a:cubicBezTo>
                  <a:pt x="139815" y="318722"/>
                  <a:pt x="139504" y="319039"/>
                  <a:pt x="139344" y="319383"/>
                </a:cubicBezTo>
                <a:cubicBezTo>
                  <a:pt x="139328" y="319418"/>
                  <a:pt x="139071" y="321085"/>
                  <a:pt x="138992" y="321376"/>
                </a:cubicBezTo>
                <a:cubicBezTo>
                  <a:pt x="138972" y="321451"/>
                  <a:pt x="139209" y="323673"/>
                  <a:pt x="139232" y="323858"/>
                </a:cubicBezTo>
                <a:lnTo>
                  <a:pt x="139313" y="323928"/>
                </a:lnTo>
                <a:cubicBezTo>
                  <a:pt x="139462" y="324789"/>
                  <a:pt x="138987" y="326223"/>
                  <a:pt x="140032" y="326716"/>
                </a:cubicBezTo>
                <a:cubicBezTo>
                  <a:pt x="140058" y="326812"/>
                  <a:pt x="140000" y="327638"/>
                  <a:pt x="139951" y="327716"/>
                </a:cubicBezTo>
                <a:cubicBezTo>
                  <a:pt x="139689" y="328136"/>
                  <a:pt x="139550" y="328254"/>
                  <a:pt x="139407" y="328728"/>
                </a:cubicBezTo>
                <a:cubicBezTo>
                  <a:pt x="139364" y="328870"/>
                  <a:pt x="139486" y="329116"/>
                  <a:pt x="139445" y="329253"/>
                </a:cubicBezTo>
                <a:cubicBezTo>
                  <a:pt x="139325" y="329655"/>
                  <a:pt x="138622" y="330005"/>
                  <a:pt x="138853" y="330784"/>
                </a:cubicBezTo>
                <a:cubicBezTo>
                  <a:pt x="138671" y="331138"/>
                  <a:pt x="138485" y="331484"/>
                  <a:pt x="138331" y="331780"/>
                </a:cubicBezTo>
                <a:cubicBezTo>
                  <a:pt x="138294" y="331874"/>
                  <a:pt x="138274" y="333118"/>
                  <a:pt x="138301" y="333228"/>
                </a:cubicBezTo>
                <a:cubicBezTo>
                  <a:pt x="138308" y="333257"/>
                  <a:pt x="138533" y="333474"/>
                  <a:pt x="138432" y="333547"/>
                </a:cubicBezTo>
                <a:cubicBezTo>
                  <a:pt x="138016" y="333849"/>
                  <a:pt x="137824" y="334442"/>
                  <a:pt x="137607" y="334878"/>
                </a:cubicBezTo>
                <a:cubicBezTo>
                  <a:pt x="137534" y="335025"/>
                  <a:pt x="136677" y="336056"/>
                  <a:pt x="136538" y="336153"/>
                </a:cubicBezTo>
                <a:cubicBezTo>
                  <a:pt x="136446" y="336217"/>
                  <a:pt x="136375" y="336606"/>
                  <a:pt x="136257" y="336753"/>
                </a:cubicBezTo>
                <a:cubicBezTo>
                  <a:pt x="136195" y="336831"/>
                  <a:pt x="135989" y="336876"/>
                  <a:pt x="135938" y="336978"/>
                </a:cubicBezTo>
                <a:cubicBezTo>
                  <a:pt x="135608" y="337632"/>
                  <a:pt x="135192" y="338535"/>
                  <a:pt x="134513" y="338928"/>
                </a:cubicBezTo>
                <a:cubicBezTo>
                  <a:pt x="134419" y="338982"/>
                  <a:pt x="134274" y="338965"/>
                  <a:pt x="134195" y="339059"/>
                </a:cubicBezTo>
                <a:cubicBezTo>
                  <a:pt x="133860" y="339456"/>
                  <a:pt x="133782" y="340002"/>
                  <a:pt x="133445" y="340484"/>
                </a:cubicBezTo>
                <a:cubicBezTo>
                  <a:pt x="133315" y="340670"/>
                  <a:pt x="132906" y="340635"/>
                  <a:pt x="132726" y="340929"/>
                </a:cubicBezTo>
                <a:cubicBezTo>
                  <a:pt x="132892" y="341469"/>
                  <a:pt x="132610" y="341258"/>
                  <a:pt x="132442" y="341578"/>
                </a:cubicBezTo>
                <a:cubicBezTo>
                  <a:pt x="132319" y="341812"/>
                  <a:pt x="131918" y="342689"/>
                  <a:pt x="131917" y="342913"/>
                </a:cubicBezTo>
                <a:cubicBezTo>
                  <a:pt x="131914" y="343509"/>
                  <a:pt x="132046" y="343912"/>
                  <a:pt x="131992" y="344533"/>
                </a:cubicBezTo>
                <a:cubicBezTo>
                  <a:pt x="131980" y="344671"/>
                  <a:pt x="131832" y="344807"/>
                  <a:pt x="131797" y="344983"/>
                </a:cubicBezTo>
                <a:cubicBezTo>
                  <a:pt x="131745" y="345245"/>
                  <a:pt x="132001" y="346340"/>
                  <a:pt x="131692" y="346558"/>
                </a:cubicBezTo>
                <a:cubicBezTo>
                  <a:pt x="131568" y="346645"/>
                  <a:pt x="131138" y="346874"/>
                  <a:pt x="131085" y="346963"/>
                </a:cubicBezTo>
                <a:cubicBezTo>
                  <a:pt x="131027" y="347133"/>
                  <a:pt x="131174" y="347901"/>
                  <a:pt x="131047" y="348133"/>
                </a:cubicBezTo>
                <a:cubicBezTo>
                  <a:pt x="130992" y="348259"/>
                  <a:pt x="130842" y="348311"/>
                  <a:pt x="130777" y="348433"/>
                </a:cubicBezTo>
                <a:cubicBezTo>
                  <a:pt x="130529" y="348458"/>
                  <a:pt x="129425" y="348408"/>
                  <a:pt x="129535" y="348826"/>
                </a:cubicBezTo>
                <a:cubicBezTo>
                  <a:pt x="129255" y="348844"/>
                  <a:pt x="128955" y="348855"/>
                  <a:pt x="128709" y="348921"/>
                </a:cubicBezTo>
                <a:cubicBezTo>
                  <a:pt x="128536" y="349362"/>
                  <a:pt x="128684" y="349819"/>
                  <a:pt x="128627" y="350034"/>
                </a:cubicBezTo>
                <a:cubicBezTo>
                  <a:pt x="128531" y="350081"/>
                  <a:pt x="128306" y="350144"/>
                  <a:pt x="128264" y="350233"/>
                </a:cubicBezTo>
                <a:cubicBezTo>
                  <a:pt x="128146" y="350488"/>
                  <a:pt x="128344" y="351406"/>
                  <a:pt x="128229" y="351604"/>
                </a:cubicBezTo>
                <a:cubicBezTo>
                  <a:pt x="128218" y="351623"/>
                  <a:pt x="127170" y="352238"/>
                  <a:pt x="127080" y="352272"/>
                </a:cubicBezTo>
                <a:cubicBezTo>
                  <a:pt x="126905" y="352338"/>
                  <a:pt x="126716" y="352163"/>
                  <a:pt x="126541" y="352143"/>
                </a:cubicBezTo>
                <a:cubicBezTo>
                  <a:pt x="126341" y="352121"/>
                  <a:pt x="126223" y="352377"/>
                  <a:pt x="126096" y="352390"/>
                </a:cubicBezTo>
                <a:cubicBezTo>
                  <a:pt x="126020" y="352398"/>
                  <a:pt x="124757" y="352677"/>
                  <a:pt x="124737" y="352694"/>
                </a:cubicBezTo>
                <a:cubicBezTo>
                  <a:pt x="124412" y="352966"/>
                  <a:pt x="124655" y="353296"/>
                  <a:pt x="124501" y="353430"/>
                </a:cubicBezTo>
                <a:cubicBezTo>
                  <a:pt x="124240" y="353667"/>
                  <a:pt x="123765" y="353889"/>
                  <a:pt x="123472" y="354133"/>
                </a:cubicBezTo>
                <a:cubicBezTo>
                  <a:pt x="123312" y="354266"/>
                  <a:pt x="123251" y="354451"/>
                  <a:pt x="123037" y="354590"/>
                </a:cubicBezTo>
                <a:cubicBezTo>
                  <a:pt x="122970" y="354649"/>
                  <a:pt x="122839" y="354697"/>
                  <a:pt x="122752" y="354770"/>
                </a:cubicBezTo>
                <a:cubicBezTo>
                  <a:pt x="122057" y="354784"/>
                  <a:pt x="122316" y="353879"/>
                  <a:pt x="121867" y="353488"/>
                </a:cubicBezTo>
                <a:cubicBezTo>
                  <a:pt x="121560" y="353221"/>
                  <a:pt x="121008" y="353147"/>
                  <a:pt x="120757" y="352933"/>
                </a:cubicBezTo>
                <a:cubicBezTo>
                  <a:pt x="120560" y="352765"/>
                  <a:pt x="120613" y="352396"/>
                  <a:pt x="120562" y="352333"/>
                </a:cubicBezTo>
                <a:cubicBezTo>
                  <a:pt x="120486" y="352239"/>
                  <a:pt x="120155" y="352216"/>
                  <a:pt x="120007" y="352228"/>
                </a:cubicBezTo>
                <a:cubicBezTo>
                  <a:pt x="119939" y="352289"/>
                  <a:pt x="119893" y="352363"/>
                  <a:pt x="119827" y="352423"/>
                </a:cubicBezTo>
                <a:cubicBezTo>
                  <a:pt x="119153" y="352580"/>
                  <a:pt x="118565" y="352656"/>
                  <a:pt x="117892" y="352753"/>
                </a:cubicBezTo>
                <a:cubicBezTo>
                  <a:pt x="117764" y="352771"/>
                  <a:pt x="117546" y="352709"/>
                  <a:pt x="117442" y="352738"/>
                </a:cubicBezTo>
                <a:cubicBezTo>
                  <a:pt x="117203" y="352806"/>
                  <a:pt x="117272" y="353003"/>
                  <a:pt x="117247" y="353173"/>
                </a:cubicBezTo>
                <a:cubicBezTo>
                  <a:pt x="116829" y="353588"/>
                  <a:pt x="116782" y="353865"/>
                  <a:pt x="117202" y="354073"/>
                </a:cubicBezTo>
                <a:cubicBezTo>
                  <a:pt x="117232" y="354088"/>
                  <a:pt x="117517" y="354449"/>
                  <a:pt x="117577" y="354538"/>
                </a:cubicBezTo>
                <a:cubicBezTo>
                  <a:pt x="117652" y="354594"/>
                  <a:pt x="117869" y="354898"/>
                  <a:pt x="117892" y="354988"/>
                </a:cubicBezTo>
                <a:cubicBezTo>
                  <a:pt x="117911" y="355063"/>
                  <a:pt x="117811" y="355198"/>
                  <a:pt x="117847" y="355273"/>
                </a:cubicBezTo>
                <a:cubicBezTo>
                  <a:pt x="117853" y="355286"/>
                  <a:pt x="117872" y="355315"/>
                  <a:pt x="117877" y="355318"/>
                </a:cubicBezTo>
                <a:cubicBezTo>
                  <a:pt x="117984" y="355392"/>
                  <a:pt x="118258" y="355507"/>
                  <a:pt x="118312" y="355633"/>
                </a:cubicBezTo>
                <a:cubicBezTo>
                  <a:pt x="118334" y="355684"/>
                  <a:pt x="118358" y="355826"/>
                  <a:pt x="118387" y="355858"/>
                </a:cubicBezTo>
                <a:cubicBezTo>
                  <a:pt x="118506" y="355992"/>
                  <a:pt x="118662" y="356079"/>
                  <a:pt x="118777" y="356203"/>
                </a:cubicBezTo>
                <a:cubicBezTo>
                  <a:pt x="118833" y="356263"/>
                  <a:pt x="119165" y="356946"/>
                  <a:pt x="119197" y="357043"/>
                </a:cubicBezTo>
                <a:cubicBezTo>
                  <a:pt x="119229" y="357138"/>
                  <a:pt x="119241" y="357276"/>
                  <a:pt x="119317" y="357343"/>
                </a:cubicBezTo>
                <a:cubicBezTo>
                  <a:pt x="119469" y="357478"/>
                  <a:pt x="119760" y="357623"/>
                  <a:pt x="119872" y="357748"/>
                </a:cubicBezTo>
                <a:cubicBezTo>
                  <a:pt x="119942" y="357826"/>
                  <a:pt x="119908" y="358872"/>
                  <a:pt x="119857" y="358933"/>
                </a:cubicBezTo>
                <a:cubicBezTo>
                  <a:pt x="119610" y="359228"/>
                  <a:pt x="119318" y="359052"/>
                  <a:pt x="119017" y="358978"/>
                </a:cubicBezTo>
                <a:cubicBezTo>
                  <a:pt x="118978" y="358968"/>
                  <a:pt x="117744" y="358874"/>
                  <a:pt x="117697" y="358873"/>
                </a:cubicBezTo>
                <a:cubicBezTo>
                  <a:pt x="117506" y="358871"/>
                  <a:pt x="115619" y="358926"/>
                  <a:pt x="115507" y="359038"/>
                </a:cubicBezTo>
                <a:cubicBezTo>
                  <a:pt x="115507" y="359113"/>
                  <a:pt x="115507" y="359188"/>
                  <a:pt x="115507" y="359263"/>
                </a:cubicBezTo>
                <a:cubicBezTo>
                  <a:pt x="115393" y="359349"/>
                  <a:pt x="115243" y="359719"/>
                  <a:pt x="115222" y="359848"/>
                </a:cubicBezTo>
                <a:cubicBezTo>
                  <a:pt x="114818" y="359984"/>
                  <a:pt x="114378" y="360164"/>
                  <a:pt x="113940" y="360312"/>
                </a:cubicBezTo>
                <a:cubicBezTo>
                  <a:pt x="113921" y="360403"/>
                  <a:pt x="113886" y="360459"/>
                  <a:pt x="113819" y="360485"/>
                </a:cubicBezTo>
                <a:cubicBezTo>
                  <a:pt x="113630" y="360647"/>
                  <a:pt x="112546" y="361591"/>
                  <a:pt x="112349" y="361640"/>
                </a:cubicBezTo>
                <a:cubicBezTo>
                  <a:pt x="111685" y="361806"/>
                  <a:pt x="110375" y="362600"/>
                  <a:pt x="110039" y="363260"/>
                </a:cubicBezTo>
                <a:cubicBezTo>
                  <a:pt x="109766" y="363253"/>
                  <a:pt x="109024" y="363626"/>
                  <a:pt x="108899" y="363800"/>
                </a:cubicBezTo>
                <a:cubicBezTo>
                  <a:pt x="108874" y="364147"/>
                  <a:pt x="108998" y="364810"/>
                  <a:pt x="109259" y="364940"/>
                </a:cubicBezTo>
                <a:cubicBezTo>
                  <a:pt x="109368" y="364994"/>
                  <a:pt x="110020" y="364965"/>
                  <a:pt x="110219" y="364970"/>
                </a:cubicBezTo>
                <a:cubicBezTo>
                  <a:pt x="110291" y="365123"/>
                  <a:pt x="112630" y="366039"/>
                  <a:pt x="112829" y="366080"/>
                </a:cubicBezTo>
                <a:cubicBezTo>
                  <a:pt x="112805" y="366337"/>
                  <a:pt x="112643" y="366527"/>
                  <a:pt x="112649" y="366800"/>
                </a:cubicBezTo>
                <a:cubicBezTo>
                  <a:pt x="112590" y="366805"/>
                  <a:pt x="112358" y="366949"/>
                  <a:pt x="112289" y="366950"/>
                </a:cubicBezTo>
                <a:cubicBezTo>
                  <a:pt x="112161" y="367115"/>
                  <a:pt x="112410" y="367289"/>
                  <a:pt x="112379" y="367460"/>
                </a:cubicBezTo>
                <a:cubicBezTo>
                  <a:pt x="112305" y="367546"/>
                  <a:pt x="112119" y="367713"/>
                  <a:pt x="112019" y="367760"/>
                </a:cubicBezTo>
                <a:cubicBezTo>
                  <a:pt x="111843" y="367844"/>
                  <a:pt x="111379" y="367586"/>
                  <a:pt x="111239" y="367550"/>
                </a:cubicBezTo>
                <a:cubicBezTo>
                  <a:pt x="111066" y="367505"/>
                  <a:pt x="109181" y="367289"/>
                  <a:pt x="109049" y="367310"/>
                </a:cubicBezTo>
                <a:cubicBezTo>
                  <a:pt x="108876" y="367338"/>
                  <a:pt x="108908" y="367526"/>
                  <a:pt x="108839" y="367640"/>
                </a:cubicBezTo>
                <a:cubicBezTo>
                  <a:pt x="108740" y="367805"/>
                  <a:pt x="108370" y="367990"/>
                  <a:pt x="108299" y="368150"/>
                </a:cubicBezTo>
                <a:cubicBezTo>
                  <a:pt x="108187" y="368403"/>
                  <a:pt x="108191" y="368785"/>
                  <a:pt x="108089" y="368990"/>
                </a:cubicBezTo>
                <a:cubicBezTo>
                  <a:pt x="107791" y="369592"/>
                  <a:pt x="106790" y="370656"/>
                  <a:pt x="106649" y="371150"/>
                </a:cubicBezTo>
                <a:cubicBezTo>
                  <a:pt x="106601" y="371317"/>
                  <a:pt x="106544" y="371895"/>
                  <a:pt x="106499" y="371990"/>
                </a:cubicBezTo>
                <a:cubicBezTo>
                  <a:pt x="106277" y="372457"/>
                  <a:pt x="105422" y="374005"/>
                  <a:pt x="105149" y="374360"/>
                </a:cubicBezTo>
                <a:cubicBezTo>
                  <a:pt x="104956" y="374610"/>
                  <a:pt x="105156" y="374793"/>
                  <a:pt x="105089" y="375050"/>
                </a:cubicBezTo>
                <a:cubicBezTo>
                  <a:pt x="104883" y="375194"/>
                  <a:pt x="103698" y="376835"/>
                  <a:pt x="103649" y="376970"/>
                </a:cubicBezTo>
                <a:cubicBezTo>
                  <a:pt x="103318" y="377482"/>
                  <a:pt x="103875" y="377700"/>
                  <a:pt x="103171" y="378075"/>
                </a:cubicBezTo>
                <a:cubicBezTo>
                  <a:pt x="102064" y="378119"/>
                  <a:pt x="101422" y="378398"/>
                  <a:pt x="100322" y="378293"/>
                </a:cubicBezTo>
                <a:cubicBezTo>
                  <a:pt x="100133" y="378393"/>
                  <a:pt x="99802" y="379168"/>
                  <a:pt x="99572" y="379456"/>
                </a:cubicBezTo>
                <a:cubicBezTo>
                  <a:pt x="99273" y="379831"/>
                  <a:pt x="98832" y="380128"/>
                  <a:pt x="98522" y="380431"/>
                </a:cubicBezTo>
                <a:cubicBezTo>
                  <a:pt x="98345" y="380604"/>
                  <a:pt x="98380" y="381238"/>
                  <a:pt x="98072" y="381556"/>
                </a:cubicBezTo>
                <a:cubicBezTo>
                  <a:pt x="97842" y="381794"/>
                  <a:pt x="97127" y="381668"/>
                  <a:pt x="96910" y="381556"/>
                </a:cubicBezTo>
                <a:cubicBezTo>
                  <a:pt x="96846" y="381523"/>
                  <a:pt x="95511" y="381722"/>
                  <a:pt x="95260" y="381668"/>
                </a:cubicBezTo>
                <a:cubicBezTo>
                  <a:pt x="94662" y="381540"/>
                  <a:pt x="93387" y="379383"/>
                  <a:pt x="93272" y="378893"/>
                </a:cubicBezTo>
                <a:cubicBezTo>
                  <a:pt x="93182" y="378510"/>
                  <a:pt x="93464" y="377824"/>
                  <a:pt x="93197" y="377618"/>
                </a:cubicBezTo>
                <a:cubicBezTo>
                  <a:pt x="92973" y="377625"/>
                  <a:pt x="91915" y="377704"/>
                  <a:pt x="91847" y="377693"/>
                </a:cubicBezTo>
                <a:cubicBezTo>
                  <a:pt x="91554" y="377217"/>
                  <a:pt x="90387" y="376953"/>
                  <a:pt x="89935" y="377243"/>
                </a:cubicBezTo>
                <a:cubicBezTo>
                  <a:pt x="89782" y="377341"/>
                  <a:pt x="89341" y="378213"/>
                  <a:pt x="89147" y="378406"/>
                </a:cubicBezTo>
                <a:cubicBezTo>
                  <a:pt x="88453" y="379095"/>
                  <a:pt x="85820" y="381973"/>
                  <a:pt x="85172" y="382043"/>
                </a:cubicBezTo>
                <a:cubicBezTo>
                  <a:pt x="84574" y="382108"/>
                  <a:pt x="84027" y="381773"/>
                  <a:pt x="83485" y="381668"/>
                </a:cubicBezTo>
                <a:cubicBezTo>
                  <a:pt x="83436" y="381658"/>
                  <a:pt x="83362" y="381657"/>
                  <a:pt x="83335" y="381706"/>
                </a:cubicBezTo>
                <a:cubicBezTo>
                  <a:pt x="83040" y="382248"/>
                  <a:pt x="81651" y="382005"/>
                  <a:pt x="81160" y="381968"/>
                </a:cubicBezTo>
                <a:cubicBezTo>
                  <a:pt x="81044" y="383207"/>
                  <a:pt x="78942" y="381937"/>
                  <a:pt x="78835" y="381931"/>
                </a:cubicBezTo>
                <a:cubicBezTo>
                  <a:pt x="78376" y="381904"/>
                  <a:pt x="77059" y="381937"/>
                  <a:pt x="76772" y="381893"/>
                </a:cubicBezTo>
                <a:cubicBezTo>
                  <a:pt x="75960" y="381768"/>
                  <a:pt x="72536" y="380791"/>
                  <a:pt x="71989" y="380459"/>
                </a:cubicBezTo>
                <a:cubicBezTo>
                  <a:pt x="71778" y="380250"/>
                  <a:pt x="70096" y="379893"/>
                  <a:pt x="69719" y="379730"/>
                </a:cubicBezTo>
                <a:cubicBezTo>
                  <a:pt x="69339" y="379566"/>
                  <a:pt x="69037" y="379226"/>
                  <a:pt x="68579" y="379130"/>
                </a:cubicBezTo>
                <a:cubicBezTo>
                  <a:pt x="67086" y="378816"/>
                  <a:pt x="66925" y="379417"/>
                  <a:pt x="65489" y="378545"/>
                </a:cubicBezTo>
                <a:cubicBezTo>
                  <a:pt x="64772" y="378282"/>
                  <a:pt x="64554" y="378497"/>
                  <a:pt x="63839" y="377990"/>
                </a:cubicBezTo>
                <a:cubicBezTo>
                  <a:pt x="62740" y="377360"/>
                  <a:pt x="63100" y="376099"/>
                  <a:pt x="62219" y="375290"/>
                </a:cubicBezTo>
                <a:cubicBezTo>
                  <a:pt x="62126" y="375204"/>
                  <a:pt x="62126" y="374780"/>
                  <a:pt x="62009" y="374660"/>
                </a:cubicBezTo>
                <a:cubicBezTo>
                  <a:pt x="61820" y="374466"/>
                  <a:pt x="61569" y="374610"/>
                  <a:pt x="61379" y="374510"/>
                </a:cubicBezTo>
                <a:cubicBezTo>
                  <a:pt x="61206" y="374419"/>
                  <a:pt x="60610" y="372380"/>
                  <a:pt x="59339" y="373685"/>
                </a:cubicBezTo>
                <a:cubicBezTo>
                  <a:pt x="59268" y="373675"/>
                  <a:pt x="56275" y="374597"/>
                  <a:pt x="55559" y="374510"/>
                </a:cubicBezTo>
                <a:cubicBezTo>
                  <a:pt x="55229" y="374470"/>
                  <a:pt x="55226" y="374179"/>
                  <a:pt x="54719" y="374000"/>
                </a:cubicBezTo>
                <a:cubicBezTo>
                  <a:pt x="54238" y="373831"/>
                  <a:pt x="54102" y="374015"/>
                  <a:pt x="53549" y="373730"/>
                </a:cubicBezTo>
                <a:cubicBezTo>
                  <a:pt x="52981" y="373438"/>
                  <a:pt x="52663" y="372537"/>
                  <a:pt x="52199" y="372200"/>
                </a:cubicBezTo>
                <a:cubicBezTo>
                  <a:pt x="51892" y="371977"/>
                  <a:pt x="51545" y="371983"/>
                  <a:pt x="51269" y="371750"/>
                </a:cubicBezTo>
                <a:cubicBezTo>
                  <a:pt x="50964" y="371493"/>
                  <a:pt x="50550" y="370613"/>
                  <a:pt x="50339" y="370220"/>
                </a:cubicBezTo>
                <a:cubicBezTo>
                  <a:pt x="50155" y="369878"/>
                  <a:pt x="49350" y="369219"/>
                  <a:pt x="49019" y="368660"/>
                </a:cubicBezTo>
                <a:cubicBezTo>
                  <a:pt x="49016" y="368655"/>
                  <a:pt x="47962" y="367975"/>
                  <a:pt x="47819" y="367850"/>
                </a:cubicBezTo>
                <a:cubicBezTo>
                  <a:pt x="47432" y="367514"/>
                  <a:pt x="46998" y="366086"/>
                  <a:pt x="46247" y="365670"/>
                </a:cubicBezTo>
                <a:cubicBezTo>
                  <a:pt x="46073" y="365334"/>
                  <a:pt x="43252" y="364349"/>
                  <a:pt x="42853" y="363964"/>
                </a:cubicBezTo>
                <a:cubicBezTo>
                  <a:pt x="41874" y="363020"/>
                  <a:pt x="42397" y="361400"/>
                  <a:pt x="40993" y="360544"/>
                </a:cubicBezTo>
                <a:cubicBezTo>
                  <a:pt x="40972" y="359985"/>
                  <a:pt x="41254" y="358843"/>
                  <a:pt x="41173" y="358564"/>
                </a:cubicBezTo>
                <a:cubicBezTo>
                  <a:pt x="41091" y="358285"/>
                  <a:pt x="40751" y="357437"/>
                  <a:pt x="40933" y="357064"/>
                </a:cubicBezTo>
                <a:cubicBezTo>
                  <a:pt x="41528" y="355846"/>
                  <a:pt x="41955" y="354072"/>
                  <a:pt x="41713" y="352384"/>
                </a:cubicBezTo>
                <a:cubicBezTo>
                  <a:pt x="41623" y="352106"/>
                  <a:pt x="40723" y="352066"/>
                  <a:pt x="40483" y="351604"/>
                </a:cubicBezTo>
                <a:cubicBezTo>
                  <a:pt x="40411" y="351377"/>
                  <a:pt x="40024" y="349445"/>
                  <a:pt x="40033" y="349264"/>
                </a:cubicBezTo>
                <a:cubicBezTo>
                  <a:pt x="40076" y="348417"/>
                  <a:pt x="40331" y="345723"/>
                  <a:pt x="39853" y="345364"/>
                </a:cubicBezTo>
                <a:cubicBezTo>
                  <a:pt x="39381" y="345010"/>
                  <a:pt x="38672" y="345065"/>
                  <a:pt x="38113" y="344644"/>
                </a:cubicBezTo>
                <a:cubicBezTo>
                  <a:pt x="37906" y="344488"/>
                  <a:pt x="37846" y="343604"/>
                  <a:pt x="37666" y="343270"/>
                </a:cubicBezTo>
                <a:cubicBezTo>
                  <a:pt x="36469" y="342566"/>
                  <a:pt x="36340" y="341543"/>
                  <a:pt x="35785" y="340418"/>
                </a:cubicBezTo>
                <a:cubicBezTo>
                  <a:pt x="35677" y="340200"/>
                  <a:pt x="35118" y="339735"/>
                  <a:pt x="35072" y="339593"/>
                </a:cubicBezTo>
                <a:cubicBezTo>
                  <a:pt x="34988" y="339336"/>
                  <a:pt x="35235" y="338948"/>
                  <a:pt x="35222" y="338656"/>
                </a:cubicBezTo>
                <a:cubicBezTo>
                  <a:pt x="35149" y="336973"/>
                  <a:pt x="37767" y="336520"/>
                  <a:pt x="38785" y="335918"/>
                </a:cubicBezTo>
                <a:cubicBezTo>
                  <a:pt x="39016" y="335781"/>
                  <a:pt x="40080" y="334949"/>
                  <a:pt x="40229" y="334924"/>
                </a:cubicBezTo>
                <a:cubicBezTo>
                  <a:pt x="40544" y="333765"/>
                  <a:pt x="39236" y="333288"/>
                  <a:pt x="39047" y="332881"/>
                </a:cubicBezTo>
                <a:cubicBezTo>
                  <a:pt x="38901" y="332567"/>
                  <a:pt x="38716" y="331864"/>
                  <a:pt x="38522" y="331718"/>
                </a:cubicBezTo>
                <a:cubicBezTo>
                  <a:pt x="38268" y="331526"/>
                  <a:pt x="36819" y="331725"/>
                  <a:pt x="36385" y="331643"/>
                </a:cubicBezTo>
                <a:cubicBezTo>
                  <a:pt x="35633" y="331502"/>
                  <a:pt x="34427" y="330467"/>
                  <a:pt x="34472" y="329618"/>
                </a:cubicBezTo>
                <a:cubicBezTo>
                  <a:pt x="34486" y="329357"/>
                  <a:pt x="34601" y="328153"/>
                  <a:pt x="34547" y="328043"/>
                </a:cubicBezTo>
                <a:cubicBezTo>
                  <a:pt x="34355" y="327656"/>
                  <a:pt x="33907" y="327251"/>
                  <a:pt x="33685" y="326881"/>
                </a:cubicBezTo>
                <a:cubicBezTo>
                  <a:pt x="33003" y="325747"/>
                  <a:pt x="32974" y="324073"/>
                  <a:pt x="32597" y="322756"/>
                </a:cubicBezTo>
                <a:cubicBezTo>
                  <a:pt x="32561" y="322631"/>
                  <a:pt x="32502" y="322552"/>
                  <a:pt x="32485" y="322418"/>
                </a:cubicBezTo>
                <a:cubicBezTo>
                  <a:pt x="32468" y="322285"/>
                  <a:pt x="32271" y="322133"/>
                  <a:pt x="32185" y="322081"/>
                </a:cubicBezTo>
                <a:cubicBezTo>
                  <a:pt x="31415" y="321619"/>
                  <a:pt x="30260" y="319436"/>
                  <a:pt x="31885" y="319006"/>
                </a:cubicBezTo>
                <a:cubicBezTo>
                  <a:pt x="32467" y="318852"/>
                  <a:pt x="33848" y="319527"/>
                  <a:pt x="34510" y="319006"/>
                </a:cubicBezTo>
                <a:cubicBezTo>
                  <a:pt x="34928" y="318678"/>
                  <a:pt x="34552" y="315920"/>
                  <a:pt x="34322" y="315443"/>
                </a:cubicBezTo>
                <a:cubicBezTo>
                  <a:pt x="33994" y="315070"/>
                  <a:pt x="32434" y="314554"/>
                  <a:pt x="31442" y="314447"/>
                </a:cubicBezTo>
                <a:cubicBezTo>
                  <a:pt x="30911" y="314097"/>
                  <a:pt x="28643" y="310054"/>
                  <a:pt x="28622" y="309406"/>
                </a:cubicBezTo>
                <a:cubicBezTo>
                  <a:pt x="29072" y="309135"/>
                  <a:pt x="31712" y="305910"/>
                  <a:pt x="31772" y="305618"/>
                </a:cubicBezTo>
                <a:cubicBezTo>
                  <a:pt x="32088" y="304076"/>
                  <a:pt x="29986" y="304489"/>
                  <a:pt x="28767" y="304373"/>
                </a:cubicBezTo>
                <a:cubicBezTo>
                  <a:pt x="28377" y="303885"/>
                  <a:pt x="28431" y="302917"/>
                  <a:pt x="28410" y="302268"/>
                </a:cubicBezTo>
                <a:cubicBezTo>
                  <a:pt x="27642" y="301654"/>
                  <a:pt x="26963" y="301207"/>
                  <a:pt x="26260" y="300668"/>
                </a:cubicBezTo>
                <a:cubicBezTo>
                  <a:pt x="25986" y="300458"/>
                  <a:pt x="25937" y="300050"/>
                  <a:pt x="25697" y="299843"/>
                </a:cubicBezTo>
                <a:cubicBezTo>
                  <a:pt x="25282" y="299486"/>
                  <a:pt x="24217" y="299374"/>
                  <a:pt x="23597" y="298924"/>
                </a:cubicBezTo>
                <a:cubicBezTo>
                  <a:pt x="23330" y="298589"/>
                  <a:pt x="22897" y="298400"/>
                  <a:pt x="22772" y="298081"/>
                </a:cubicBezTo>
                <a:cubicBezTo>
                  <a:pt x="22685" y="297858"/>
                  <a:pt x="22798" y="297358"/>
                  <a:pt x="22622" y="297218"/>
                </a:cubicBezTo>
                <a:cubicBezTo>
                  <a:pt x="22618" y="297215"/>
                  <a:pt x="21906" y="297019"/>
                  <a:pt x="21835" y="296993"/>
                </a:cubicBezTo>
                <a:cubicBezTo>
                  <a:pt x="21047" y="296700"/>
                  <a:pt x="20194" y="295657"/>
                  <a:pt x="19547" y="295343"/>
                </a:cubicBezTo>
                <a:cubicBezTo>
                  <a:pt x="19396" y="295253"/>
                  <a:pt x="18963" y="294889"/>
                  <a:pt x="18828" y="294868"/>
                </a:cubicBezTo>
                <a:cubicBezTo>
                  <a:pt x="18651" y="294840"/>
                  <a:pt x="17409" y="294541"/>
                  <a:pt x="17398" y="294516"/>
                </a:cubicBezTo>
                <a:cubicBezTo>
                  <a:pt x="17326" y="294352"/>
                  <a:pt x="17393" y="294171"/>
                  <a:pt x="17469" y="294024"/>
                </a:cubicBezTo>
                <a:cubicBezTo>
                  <a:pt x="17860" y="293266"/>
                  <a:pt x="18552" y="292265"/>
                  <a:pt x="19062" y="291493"/>
                </a:cubicBezTo>
                <a:cubicBezTo>
                  <a:pt x="19173" y="291326"/>
                  <a:pt x="19693" y="290042"/>
                  <a:pt x="19719" y="290016"/>
                </a:cubicBezTo>
                <a:cubicBezTo>
                  <a:pt x="20506" y="289203"/>
                  <a:pt x="20960" y="287890"/>
                  <a:pt x="21664" y="287204"/>
                </a:cubicBezTo>
                <a:cubicBezTo>
                  <a:pt x="21839" y="287033"/>
                  <a:pt x="21812" y="286661"/>
                  <a:pt x="21945" y="286477"/>
                </a:cubicBezTo>
                <a:cubicBezTo>
                  <a:pt x="22112" y="286246"/>
                  <a:pt x="22738" y="285367"/>
                  <a:pt x="22742" y="285141"/>
                </a:cubicBezTo>
                <a:cubicBezTo>
                  <a:pt x="23625" y="282075"/>
                  <a:pt x="25345" y="278826"/>
                  <a:pt x="26984" y="275421"/>
                </a:cubicBezTo>
                <a:cubicBezTo>
                  <a:pt x="27295" y="275036"/>
                  <a:pt x="27375" y="274403"/>
                  <a:pt x="27511" y="273785"/>
                </a:cubicBezTo>
                <a:cubicBezTo>
                  <a:pt x="27587" y="273439"/>
                  <a:pt x="27681" y="273090"/>
                  <a:pt x="27787" y="272738"/>
                </a:cubicBezTo>
                <a:cubicBezTo>
                  <a:pt x="27939" y="272527"/>
                  <a:pt x="28060" y="271732"/>
                  <a:pt x="28120" y="271441"/>
                </a:cubicBezTo>
                <a:cubicBezTo>
                  <a:pt x="28145" y="271317"/>
                  <a:pt x="28880" y="270493"/>
                  <a:pt x="28917" y="270082"/>
                </a:cubicBezTo>
                <a:cubicBezTo>
                  <a:pt x="28977" y="269424"/>
                  <a:pt x="28824" y="267690"/>
                  <a:pt x="28964" y="267269"/>
                </a:cubicBezTo>
                <a:cubicBezTo>
                  <a:pt x="29659" y="265177"/>
                  <a:pt x="30947" y="263117"/>
                  <a:pt x="30558" y="260472"/>
                </a:cubicBezTo>
                <a:cubicBezTo>
                  <a:pt x="30124" y="260214"/>
                  <a:pt x="30217" y="258292"/>
                  <a:pt x="30316" y="257712"/>
                </a:cubicBezTo>
                <a:cubicBezTo>
                  <a:pt x="31159" y="256683"/>
                  <a:pt x="31031" y="256866"/>
                  <a:pt x="31730" y="255785"/>
                </a:cubicBezTo>
                <a:cubicBezTo>
                  <a:pt x="31979" y="255400"/>
                  <a:pt x="32911" y="254625"/>
                  <a:pt x="32995" y="254472"/>
                </a:cubicBezTo>
                <a:cubicBezTo>
                  <a:pt x="33218" y="254069"/>
                  <a:pt x="34010" y="252587"/>
                  <a:pt x="34120" y="252269"/>
                </a:cubicBezTo>
                <a:cubicBezTo>
                  <a:pt x="34199" y="252042"/>
                  <a:pt x="34033" y="251444"/>
                  <a:pt x="34167" y="251191"/>
                </a:cubicBezTo>
                <a:cubicBezTo>
                  <a:pt x="34436" y="250681"/>
                  <a:pt x="35191" y="250133"/>
                  <a:pt x="35526" y="249551"/>
                </a:cubicBezTo>
                <a:cubicBezTo>
                  <a:pt x="35519" y="249443"/>
                  <a:pt x="35559" y="249347"/>
                  <a:pt x="35646" y="249261"/>
                </a:cubicBezTo>
                <a:cubicBezTo>
                  <a:pt x="36397" y="247390"/>
                  <a:pt x="41379" y="237872"/>
                  <a:pt x="40993" y="236524"/>
                </a:cubicBezTo>
                <a:cubicBezTo>
                  <a:pt x="40486" y="234754"/>
                  <a:pt x="39390" y="233449"/>
                  <a:pt x="39673" y="231424"/>
                </a:cubicBezTo>
                <a:cubicBezTo>
                  <a:pt x="39844" y="230198"/>
                  <a:pt x="36503" y="226303"/>
                  <a:pt x="35473" y="225544"/>
                </a:cubicBezTo>
                <a:cubicBezTo>
                  <a:pt x="34503" y="224829"/>
                  <a:pt x="30995" y="223179"/>
                  <a:pt x="29713" y="223324"/>
                </a:cubicBezTo>
                <a:cubicBezTo>
                  <a:pt x="28851" y="223422"/>
                  <a:pt x="28811" y="224063"/>
                  <a:pt x="28333" y="224224"/>
                </a:cubicBezTo>
                <a:cubicBezTo>
                  <a:pt x="28330" y="224225"/>
                  <a:pt x="28094" y="224224"/>
                  <a:pt x="28093" y="224224"/>
                </a:cubicBezTo>
                <a:cubicBezTo>
                  <a:pt x="27189" y="223851"/>
                  <a:pt x="27507" y="222724"/>
                  <a:pt x="27433" y="221824"/>
                </a:cubicBezTo>
                <a:cubicBezTo>
                  <a:pt x="27424" y="221720"/>
                  <a:pt x="27409" y="221622"/>
                  <a:pt x="27373" y="221524"/>
                </a:cubicBezTo>
                <a:cubicBezTo>
                  <a:pt x="27342" y="221441"/>
                  <a:pt x="27363" y="221357"/>
                  <a:pt x="27313" y="221284"/>
                </a:cubicBezTo>
                <a:cubicBezTo>
                  <a:pt x="27049" y="220898"/>
                  <a:pt x="26515" y="220514"/>
                  <a:pt x="25933" y="220388"/>
                </a:cubicBezTo>
                <a:cubicBezTo>
                  <a:pt x="24666" y="220131"/>
                  <a:pt x="23091" y="220560"/>
                  <a:pt x="22075" y="219796"/>
                </a:cubicBezTo>
                <a:cubicBezTo>
                  <a:pt x="17025" y="215996"/>
                  <a:pt x="20120" y="208841"/>
                  <a:pt x="13225" y="205546"/>
                </a:cubicBezTo>
                <a:cubicBezTo>
                  <a:pt x="11551" y="204527"/>
                  <a:pt x="5469" y="202714"/>
                  <a:pt x="5275" y="202546"/>
                </a:cubicBezTo>
                <a:cubicBezTo>
                  <a:pt x="3632" y="201121"/>
                  <a:pt x="0" y="197599"/>
                  <a:pt x="325" y="194746"/>
                </a:cubicBezTo>
                <a:cubicBezTo>
                  <a:pt x="895" y="194458"/>
                  <a:pt x="1796" y="194591"/>
                  <a:pt x="2600" y="194221"/>
                </a:cubicBezTo>
                <a:cubicBezTo>
                  <a:pt x="3450" y="194278"/>
                  <a:pt x="4502" y="194503"/>
                  <a:pt x="5598" y="194842"/>
                </a:cubicBezTo>
                <a:cubicBezTo>
                  <a:pt x="6235" y="195050"/>
                  <a:pt x="7228" y="194550"/>
                  <a:pt x="7940" y="194936"/>
                </a:cubicBezTo>
                <a:cubicBezTo>
                  <a:pt x="9927" y="196013"/>
                  <a:pt x="8390" y="197159"/>
                  <a:pt x="11540" y="197936"/>
                </a:cubicBezTo>
                <a:cubicBezTo>
                  <a:pt x="11799" y="198000"/>
                  <a:pt x="12339" y="198597"/>
                  <a:pt x="12740" y="198461"/>
                </a:cubicBezTo>
                <a:cubicBezTo>
                  <a:pt x="13424" y="198228"/>
                  <a:pt x="15959" y="198157"/>
                  <a:pt x="16715" y="198236"/>
                </a:cubicBezTo>
                <a:cubicBezTo>
                  <a:pt x="17732" y="198342"/>
                  <a:pt x="17983" y="199185"/>
                  <a:pt x="20015" y="199286"/>
                </a:cubicBezTo>
                <a:cubicBezTo>
                  <a:pt x="21694" y="199370"/>
                  <a:pt x="21898" y="199033"/>
                  <a:pt x="22940" y="198461"/>
                </a:cubicBezTo>
                <a:cubicBezTo>
                  <a:pt x="23563" y="198119"/>
                  <a:pt x="28485" y="197733"/>
                  <a:pt x="29465" y="197711"/>
                </a:cubicBezTo>
                <a:cubicBezTo>
                  <a:pt x="29879" y="197702"/>
                  <a:pt x="30318" y="197646"/>
                  <a:pt x="30540" y="197986"/>
                </a:cubicBezTo>
                <a:cubicBezTo>
                  <a:pt x="30756" y="198865"/>
                  <a:pt x="30194" y="199289"/>
                  <a:pt x="29840" y="200036"/>
                </a:cubicBezTo>
                <a:cubicBezTo>
                  <a:pt x="29533" y="200684"/>
                  <a:pt x="32124" y="203447"/>
                  <a:pt x="32615" y="203561"/>
                </a:cubicBezTo>
                <a:cubicBezTo>
                  <a:pt x="32994" y="203649"/>
                  <a:pt x="34475" y="203561"/>
                  <a:pt x="34940" y="203561"/>
                </a:cubicBezTo>
                <a:cubicBezTo>
                  <a:pt x="35409" y="202304"/>
                  <a:pt x="33176" y="200972"/>
                  <a:pt x="33965" y="198986"/>
                </a:cubicBezTo>
                <a:cubicBezTo>
                  <a:pt x="34350" y="199021"/>
                  <a:pt x="34853" y="198900"/>
                  <a:pt x="35207" y="199093"/>
                </a:cubicBezTo>
                <a:cubicBezTo>
                  <a:pt x="36130" y="198733"/>
                  <a:pt x="38271" y="198555"/>
                  <a:pt x="38725" y="199396"/>
                </a:cubicBezTo>
                <a:cubicBezTo>
                  <a:pt x="38725" y="200096"/>
                  <a:pt x="38725" y="200796"/>
                  <a:pt x="38725" y="201496"/>
                </a:cubicBezTo>
                <a:cubicBezTo>
                  <a:pt x="35836" y="202304"/>
                  <a:pt x="36458" y="208745"/>
                  <a:pt x="39325" y="210196"/>
                </a:cubicBezTo>
                <a:cubicBezTo>
                  <a:pt x="39239" y="211424"/>
                  <a:pt x="38396" y="212608"/>
                  <a:pt x="39175" y="213796"/>
                </a:cubicBezTo>
                <a:cubicBezTo>
                  <a:pt x="40396" y="215659"/>
                  <a:pt x="45737" y="224002"/>
                  <a:pt x="49075" y="221296"/>
                </a:cubicBezTo>
                <a:cubicBezTo>
                  <a:pt x="48895" y="220259"/>
                  <a:pt x="47787" y="218776"/>
                  <a:pt x="48325" y="217096"/>
                </a:cubicBezTo>
                <a:cubicBezTo>
                  <a:pt x="48631" y="216140"/>
                  <a:pt x="49474" y="214629"/>
                  <a:pt x="50321" y="212939"/>
                </a:cubicBezTo>
                <a:cubicBezTo>
                  <a:pt x="50452" y="212430"/>
                  <a:pt x="51245" y="211231"/>
                  <a:pt x="51590" y="210911"/>
                </a:cubicBezTo>
                <a:cubicBezTo>
                  <a:pt x="53011" y="209592"/>
                  <a:pt x="54297" y="208653"/>
                  <a:pt x="52265" y="206411"/>
                </a:cubicBezTo>
                <a:cubicBezTo>
                  <a:pt x="52140" y="206273"/>
                  <a:pt x="52059" y="204478"/>
                  <a:pt x="51890" y="204011"/>
                </a:cubicBezTo>
                <a:cubicBezTo>
                  <a:pt x="51663" y="203384"/>
                  <a:pt x="49075" y="201320"/>
                  <a:pt x="48515" y="201386"/>
                </a:cubicBezTo>
                <a:cubicBezTo>
                  <a:pt x="47672" y="201486"/>
                  <a:pt x="46646" y="202535"/>
                  <a:pt x="45740" y="201911"/>
                </a:cubicBezTo>
                <a:cubicBezTo>
                  <a:pt x="45263" y="201583"/>
                  <a:pt x="44663" y="199764"/>
                  <a:pt x="44165" y="199061"/>
                </a:cubicBezTo>
                <a:cubicBezTo>
                  <a:pt x="44024" y="198863"/>
                  <a:pt x="44340" y="198333"/>
                  <a:pt x="44390" y="198311"/>
                </a:cubicBezTo>
                <a:cubicBezTo>
                  <a:pt x="45074" y="198017"/>
                  <a:pt x="46303" y="198193"/>
                  <a:pt x="46715" y="197786"/>
                </a:cubicBezTo>
                <a:cubicBezTo>
                  <a:pt x="46715" y="197161"/>
                  <a:pt x="46715" y="196536"/>
                  <a:pt x="46715" y="195911"/>
                </a:cubicBezTo>
                <a:cubicBezTo>
                  <a:pt x="47654" y="195676"/>
                  <a:pt x="51040" y="195684"/>
                  <a:pt x="51515" y="196361"/>
                </a:cubicBezTo>
                <a:cubicBezTo>
                  <a:pt x="51614" y="196502"/>
                  <a:pt x="51936" y="199208"/>
                  <a:pt x="51928" y="199323"/>
                </a:cubicBezTo>
                <a:cubicBezTo>
                  <a:pt x="53684" y="199793"/>
                  <a:pt x="54658" y="199515"/>
                  <a:pt x="55865" y="198573"/>
                </a:cubicBezTo>
                <a:cubicBezTo>
                  <a:pt x="57217" y="195887"/>
                  <a:pt x="57266" y="195586"/>
                  <a:pt x="57336" y="190862"/>
                </a:cubicBezTo>
                <a:cubicBezTo>
                  <a:pt x="57421" y="189601"/>
                  <a:pt x="58103" y="189456"/>
                  <a:pt x="57625" y="187846"/>
                </a:cubicBezTo>
                <a:cubicBezTo>
                  <a:pt x="57731" y="187178"/>
                  <a:pt x="55856" y="185764"/>
                  <a:pt x="55167" y="185472"/>
                </a:cubicBezTo>
                <a:cubicBezTo>
                  <a:pt x="54718" y="185281"/>
                  <a:pt x="50774" y="184879"/>
                  <a:pt x="50151" y="184910"/>
                </a:cubicBezTo>
                <a:cubicBezTo>
                  <a:pt x="49612" y="185419"/>
                  <a:pt x="48796" y="186446"/>
                  <a:pt x="47808" y="186269"/>
                </a:cubicBezTo>
                <a:cubicBezTo>
                  <a:pt x="47161" y="186153"/>
                  <a:pt x="44903" y="185316"/>
                  <a:pt x="44292" y="186316"/>
                </a:cubicBezTo>
                <a:cubicBezTo>
                  <a:pt x="44008" y="186781"/>
                  <a:pt x="44271" y="188562"/>
                  <a:pt x="43261" y="187957"/>
                </a:cubicBezTo>
                <a:cubicBezTo>
                  <a:pt x="42658" y="187596"/>
                  <a:pt x="43130" y="186403"/>
                  <a:pt x="43026" y="185847"/>
                </a:cubicBezTo>
                <a:cubicBezTo>
                  <a:pt x="42974" y="185568"/>
                  <a:pt x="42825" y="184992"/>
                  <a:pt x="43073" y="184769"/>
                </a:cubicBezTo>
                <a:cubicBezTo>
                  <a:pt x="43771" y="184143"/>
                  <a:pt x="46128" y="185505"/>
                  <a:pt x="46518" y="183947"/>
                </a:cubicBezTo>
                <a:cubicBezTo>
                  <a:pt x="48872" y="183472"/>
                  <a:pt x="53045" y="184253"/>
                  <a:pt x="56431" y="184040"/>
                </a:cubicBezTo>
                <a:cubicBezTo>
                  <a:pt x="56771" y="184087"/>
                  <a:pt x="58915" y="185019"/>
                  <a:pt x="59151" y="184394"/>
                </a:cubicBezTo>
                <a:cubicBezTo>
                  <a:pt x="59329" y="183924"/>
                  <a:pt x="59439" y="181182"/>
                  <a:pt x="59620" y="181019"/>
                </a:cubicBezTo>
                <a:cubicBezTo>
                  <a:pt x="60203" y="180493"/>
                  <a:pt x="62010" y="179789"/>
                  <a:pt x="62292" y="179426"/>
                </a:cubicBezTo>
                <a:cubicBezTo>
                  <a:pt x="62296" y="179409"/>
                  <a:pt x="62160" y="177430"/>
                  <a:pt x="62151" y="177410"/>
                </a:cubicBezTo>
                <a:cubicBezTo>
                  <a:pt x="61387" y="175742"/>
                  <a:pt x="58004" y="177967"/>
                  <a:pt x="56667" y="178019"/>
                </a:cubicBezTo>
                <a:cubicBezTo>
                  <a:pt x="56581" y="178085"/>
                  <a:pt x="56289" y="178599"/>
                  <a:pt x="56198" y="178722"/>
                </a:cubicBezTo>
                <a:cubicBezTo>
                  <a:pt x="56187" y="178737"/>
                  <a:pt x="54798" y="179325"/>
                  <a:pt x="54464" y="179707"/>
                </a:cubicBezTo>
                <a:cubicBezTo>
                  <a:pt x="54297" y="179679"/>
                  <a:pt x="53912" y="179862"/>
                  <a:pt x="53808" y="179964"/>
                </a:cubicBezTo>
                <a:cubicBezTo>
                  <a:pt x="52486" y="179986"/>
                  <a:pt x="50971" y="180558"/>
                  <a:pt x="49823" y="180551"/>
                </a:cubicBezTo>
                <a:cubicBezTo>
                  <a:pt x="48145" y="180541"/>
                  <a:pt x="46771" y="180587"/>
                  <a:pt x="45089" y="180663"/>
                </a:cubicBezTo>
                <a:cubicBezTo>
                  <a:pt x="44892" y="180669"/>
                  <a:pt x="44704" y="180672"/>
                  <a:pt x="44527" y="180674"/>
                </a:cubicBezTo>
                <a:cubicBezTo>
                  <a:pt x="44349" y="180601"/>
                  <a:pt x="42432" y="179755"/>
                  <a:pt x="42417" y="179754"/>
                </a:cubicBezTo>
                <a:cubicBezTo>
                  <a:pt x="41540" y="179691"/>
                  <a:pt x="40916" y="179993"/>
                  <a:pt x="40132" y="180257"/>
                </a:cubicBezTo>
                <a:cubicBezTo>
                  <a:pt x="40006" y="179760"/>
                  <a:pt x="40211" y="178957"/>
                  <a:pt x="40073" y="178629"/>
                </a:cubicBezTo>
                <a:cubicBezTo>
                  <a:pt x="39860" y="178123"/>
                  <a:pt x="38595" y="178245"/>
                  <a:pt x="38714" y="177551"/>
                </a:cubicBezTo>
                <a:cubicBezTo>
                  <a:pt x="38940" y="177374"/>
                  <a:pt x="40008" y="176758"/>
                  <a:pt x="40214" y="176707"/>
                </a:cubicBezTo>
                <a:cubicBezTo>
                  <a:pt x="40703" y="176585"/>
                  <a:pt x="41157" y="177275"/>
                  <a:pt x="41386" y="177551"/>
                </a:cubicBezTo>
                <a:cubicBezTo>
                  <a:pt x="41646" y="177864"/>
                  <a:pt x="42344" y="177712"/>
                  <a:pt x="42698" y="177785"/>
                </a:cubicBezTo>
                <a:cubicBezTo>
                  <a:pt x="43016" y="177851"/>
                  <a:pt x="44061" y="178409"/>
                  <a:pt x="44339" y="178582"/>
                </a:cubicBezTo>
                <a:cubicBezTo>
                  <a:pt x="44542" y="178708"/>
                  <a:pt x="44981" y="178671"/>
                  <a:pt x="45230" y="178676"/>
                </a:cubicBezTo>
                <a:cubicBezTo>
                  <a:pt x="45460" y="178681"/>
                  <a:pt x="46004" y="179145"/>
                  <a:pt x="46214" y="179238"/>
                </a:cubicBezTo>
                <a:cubicBezTo>
                  <a:pt x="48037" y="180045"/>
                  <a:pt x="52325" y="178702"/>
                  <a:pt x="54276" y="178629"/>
                </a:cubicBezTo>
                <a:cubicBezTo>
                  <a:pt x="54597" y="178617"/>
                  <a:pt x="54695" y="178250"/>
                  <a:pt x="54839" y="178160"/>
                </a:cubicBezTo>
                <a:cubicBezTo>
                  <a:pt x="55528" y="177731"/>
                  <a:pt x="57755" y="176618"/>
                  <a:pt x="58542" y="176566"/>
                </a:cubicBezTo>
                <a:cubicBezTo>
                  <a:pt x="59161" y="176525"/>
                  <a:pt x="59888" y="174573"/>
                  <a:pt x="62011" y="174808"/>
                </a:cubicBezTo>
                <a:cubicBezTo>
                  <a:pt x="62852" y="175377"/>
                  <a:pt x="62555" y="175506"/>
                  <a:pt x="62620" y="176426"/>
                </a:cubicBezTo>
                <a:cubicBezTo>
                  <a:pt x="63218" y="176793"/>
                  <a:pt x="64019" y="177863"/>
                  <a:pt x="64473" y="177824"/>
                </a:cubicBezTo>
                <a:cubicBezTo>
                  <a:pt x="65560" y="177586"/>
                  <a:pt x="66806" y="177122"/>
                  <a:pt x="67950" y="176668"/>
                </a:cubicBezTo>
                <a:cubicBezTo>
                  <a:pt x="69854" y="176857"/>
                  <a:pt x="71662" y="175910"/>
                  <a:pt x="73210" y="174931"/>
                </a:cubicBezTo>
                <a:cubicBezTo>
                  <a:pt x="73363" y="174834"/>
                  <a:pt x="73377" y="174872"/>
                  <a:pt x="73585" y="174856"/>
                </a:cubicBezTo>
                <a:cubicBezTo>
                  <a:pt x="74795" y="174761"/>
                  <a:pt x="75114" y="174210"/>
                  <a:pt x="75872" y="173956"/>
                </a:cubicBezTo>
                <a:cubicBezTo>
                  <a:pt x="76321" y="173805"/>
                  <a:pt x="76902" y="173957"/>
                  <a:pt x="77335" y="173806"/>
                </a:cubicBezTo>
                <a:cubicBezTo>
                  <a:pt x="77671" y="173689"/>
                  <a:pt x="77676" y="173435"/>
                  <a:pt x="78010" y="173281"/>
                </a:cubicBezTo>
                <a:cubicBezTo>
                  <a:pt x="78452" y="173077"/>
                  <a:pt x="78863" y="173181"/>
                  <a:pt x="79247" y="173018"/>
                </a:cubicBezTo>
                <a:cubicBezTo>
                  <a:pt x="79474" y="172922"/>
                  <a:pt x="79597" y="172642"/>
                  <a:pt x="79772" y="172531"/>
                </a:cubicBezTo>
                <a:cubicBezTo>
                  <a:pt x="79973" y="172404"/>
                  <a:pt x="80644" y="172291"/>
                  <a:pt x="80860" y="172231"/>
                </a:cubicBezTo>
                <a:cubicBezTo>
                  <a:pt x="81061" y="171826"/>
                  <a:pt x="80764" y="171491"/>
                  <a:pt x="80747" y="171143"/>
                </a:cubicBezTo>
                <a:cubicBezTo>
                  <a:pt x="80708" y="170353"/>
                  <a:pt x="80992" y="169322"/>
                  <a:pt x="81010" y="168481"/>
                </a:cubicBezTo>
                <a:cubicBezTo>
                  <a:pt x="81020" y="168024"/>
                  <a:pt x="80878" y="166879"/>
                  <a:pt x="81497" y="166943"/>
                </a:cubicBezTo>
                <a:cubicBezTo>
                  <a:pt x="81771" y="166971"/>
                  <a:pt x="81894" y="167211"/>
                  <a:pt x="82135" y="167393"/>
                </a:cubicBezTo>
                <a:cubicBezTo>
                  <a:pt x="82430" y="167616"/>
                  <a:pt x="85257" y="168395"/>
                  <a:pt x="85810" y="168556"/>
                </a:cubicBezTo>
                <a:cubicBezTo>
                  <a:pt x="85986" y="168607"/>
                  <a:pt x="86442" y="168510"/>
                  <a:pt x="86635" y="168556"/>
                </a:cubicBezTo>
                <a:cubicBezTo>
                  <a:pt x="86900" y="168619"/>
                  <a:pt x="87328" y="168958"/>
                  <a:pt x="87647" y="169043"/>
                </a:cubicBezTo>
                <a:cubicBezTo>
                  <a:pt x="88127" y="169170"/>
                  <a:pt x="89220" y="168797"/>
                  <a:pt x="89635" y="168668"/>
                </a:cubicBezTo>
                <a:cubicBezTo>
                  <a:pt x="89960" y="168567"/>
                  <a:pt x="90361" y="168682"/>
                  <a:pt x="90685" y="168631"/>
                </a:cubicBezTo>
                <a:cubicBezTo>
                  <a:pt x="90917" y="168595"/>
                  <a:pt x="91367" y="168175"/>
                  <a:pt x="91510" y="168031"/>
                </a:cubicBezTo>
                <a:cubicBezTo>
                  <a:pt x="91767" y="167773"/>
                  <a:pt x="92476" y="167608"/>
                  <a:pt x="92822" y="167468"/>
                </a:cubicBezTo>
                <a:cubicBezTo>
                  <a:pt x="93427" y="167224"/>
                  <a:pt x="93969" y="166543"/>
                  <a:pt x="94622" y="166268"/>
                </a:cubicBezTo>
                <a:cubicBezTo>
                  <a:pt x="94904" y="166149"/>
                  <a:pt x="96683" y="165256"/>
                  <a:pt x="96685" y="165256"/>
                </a:cubicBezTo>
                <a:cubicBezTo>
                  <a:pt x="97338" y="165164"/>
                  <a:pt x="98732" y="164784"/>
                  <a:pt x="99197" y="164356"/>
                </a:cubicBezTo>
                <a:cubicBezTo>
                  <a:pt x="100282" y="163356"/>
                  <a:pt x="99947" y="163106"/>
                  <a:pt x="101410" y="162649"/>
                </a:cubicBezTo>
                <a:cubicBezTo>
                  <a:pt x="102573" y="162080"/>
                  <a:pt x="103111" y="163569"/>
                  <a:pt x="103120" y="164660"/>
                </a:cubicBezTo>
                <a:cubicBezTo>
                  <a:pt x="103582" y="164724"/>
                  <a:pt x="107718" y="164154"/>
                  <a:pt x="107808" y="164004"/>
                </a:cubicBezTo>
                <a:cubicBezTo>
                  <a:pt x="108165" y="163945"/>
                  <a:pt x="109246" y="163888"/>
                  <a:pt x="109542" y="163957"/>
                </a:cubicBezTo>
                <a:cubicBezTo>
                  <a:pt x="110336" y="164143"/>
                  <a:pt x="114067" y="165517"/>
                  <a:pt x="113995" y="166254"/>
                </a:cubicBezTo>
                <a:cubicBezTo>
                  <a:pt x="115013" y="166159"/>
                  <a:pt x="115977" y="165821"/>
                  <a:pt x="117042" y="165785"/>
                </a:cubicBezTo>
                <a:cubicBezTo>
                  <a:pt x="117812" y="165759"/>
                  <a:pt x="120779" y="167212"/>
                  <a:pt x="121776" y="166019"/>
                </a:cubicBezTo>
                <a:cubicBezTo>
                  <a:pt x="122053" y="165688"/>
                  <a:pt x="121893" y="164712"/>
                  <a:pt x="122151" y="164285"/>
                </a:cubicBezTo>
                <a:cubicBezTo>
                  <a:pt x="122415" y="163850"/>
                  <a:pt x="123356" y="163842"/>
                  <a:pt x="123792" y="163957"/>
                </a:cubicBezTo>
                <a:cubicBezTo>
                  <a:pt x="124821" y="164228"/>
                  <a:pt x="124315" y="165044"/>
                  <a:pt x="125526" y="165410"/>
                </a:cubicBezTo>
                <a:cubicBezTo>
                  <a:pt x="126838" y="165807"/>
                  <a:pt x="131286" y="164453"/>
                  <a:pt x="133167" y="164707"/>
                </a:cubicBezTo>
                <a:cubicBezTo>
                  <a:pt x="133204" y="164712"/>
                  <a:pt x="133435" y="164628"/>
                  <a:pt x="133448" y="164613"/>
                </a:cubicBezTo>
                <a:cubicBezTo>
                  <a:pt x="134369" y="163593"/>
                  <a:pt x="137464" y="162880"/>
                  <a:pt x="138745" y="161988"/>
                </a:cubicBezTo>
                <a:cubicBezTo>
                  <a:pt x="138941" y="161852"/>
                  <a:pt x="140134" y="161969"/>
                  <a:pt x="140433" y="161847"/>
                </a:cubicBezTo>
                <a:cubicBezTo>
                  <a:pt x="140701" y="161737"/>
                  <a:pt x="142885" y="156786"/>
                  <a:pt x="143011" y="156269"/>
                </a:cubicBezTo>
                <a:cubicBezTo>
                  <a:pt x="143241" y="155325"/>
                  <a:pt x="143117" y="154672"/>
                  <a:pt x="143485" y="153554"/>
                </a:cubicBezTo>
                <a:cubicBezTo>
                  <a:pt x="143673" y="153096"/>
                  <a:pt x="144070" y="152482"/>
                  <a:pt x="144198" y="151904"/>
                </a:cubicBezTo>
                <a:cubicBezTo>
                  <a:pt x="144245" y="151608"/>
                  <a:pt x="143278" y="149875"/>
                  <a:pt x="142964" y="149755"/>
                </a:cubicBezTo>
                <a:cubicBezTo>
                  <a:pt x="142841" y="148711"/>
                  <a:pt x="142688" y="148513"/>
                  <a:pt x="141792" y="147973"/>
                </a:cubicBezTo>
                <a:cubicBezTo>
                  <a:pt x="141607" y="147862"/>
                  <a:pt x="140060" y="147957"/>
                  <a:pt x="139730" y="147880"/>
                </a:cubicBezTo>
                <a:cubicBezTo>
                  <a:pt x="139685" y="147870"/>
                  <a:pt x="139600" y="147786"/>
                  <a:pt x="139589" y="147739"/>
                </a:cubicBezTo>
                <a:cubicBezTo>
                  <a:pt x="139253" y="146314"/>
                  <a:pt x="140027" y="145193"/>
                  <a:pt x="139073" y="144130"/>
                </a:cubicBezTo>
                <a:cubicBezTo>
                  <a:pt x="139029" y="143825"/>
                  <a:pt x="139163" y="143538"/>
                  <a:pt x="139120" y="143239"/>
                </a:cubicBezTo>
                <a:cubicBezTo>
                  <a:pt x="139457" y="142828"/>
                  <a:pt x="140159" y="141686"/>
                  <a:pt x="140433" y="141505"/>
                </a:cubicBezTo>
                <a:cubicBezTo>
                  <a:pt x="140187" y="140624"/>
                  <a:pt x="143140" y="139348"/>
                  <a:pt x="143761" y="139114"/>
                </a:cubicBezTo>
                <a:cubicBezTo>
                  <a:pt x="143916" y="139055"/>
                  <a:pt x="145942" y="139023"/>
                  <a:pt x="146011" y="139020"/>
                </a:cubicBezTo>
                <a:cubicBezTo>
                  <a:pt x="147260" y="138958"/>
                  <a:pt x="147415" y="138194"/>
                  <a:pt x="148355" y="137802"/>
                </a:cubicBezTo>
                <a:cubicBezTo>
                  <a:pt x="148882" y="137582"/>
                  <a:pt x="152011" y="137716"/>
                  <a:pt x="152339" y="138130"/>
                </a:cubicBezTo>
                <a:cubicBezTo>
                  <a:pt x="152692" y="138576"/>
                  <a:pt x="153236" y="140076"/>
                  <a:pt x="153323" y="140145"/>
                </a:cubicBezTo>
                <a:cubicBezTo>
                  <a:pt x="153863" y="140574"/>
                  <a:pt x="160344" y="140417"/>
                  <a:pt x="160822" y="140098"/>
                </a:cubicBezTo>
                <a:cubicBezTo>
                  <a:pt x="162006" y="139307"/>
                  <a:pt x="167801" y="137244"/>
                  <a:pt x="167994" y="136255"/>
                </a:cubicBezTo>
                <a:cubicBezTo>
                  <a:pt x="168107" y="135674"/>
                  <a:pt x="167556" y="135372"/>
                  <a:pt x="167900" y="134802"/>
                </a:cubicBezTo>
                <a:cubicBezTo>
                  <a:pt x="168170" y="134576"/>
                  <a:pt x="168350" y="134266"/>
                  <a:pt x="168640" y="134015"/>
                </a:cubicBezTo>
                <a:cubicBezTo>
                  <a:pt x="168757" y="134102"/>
                  <a:pt x="168852" y="134041"/>
                  <a:pt x="168838" y="133911"/>
                </a:cubicBezTo>
                <a:cubicBezTo>
                  <a:pt x="170267" y="133341"/>
                  <a:pt x="170683" y="132292"/>
                  <a:pt x="170807" y="130911"/>
                </a:cubicBezTo>
                <a:cubicBezTo>
                  <a:pt x="170931" y="129532"/>
                  <a:pt x="173063" y="126956"/>
                  <a:pt x="172775" y="125802"/>
                </a:cubicBezTo>
                <a:cubicBezTo>
                  <a:pt x="172770" y="125783"/>
                  <a:pt x="170840" y="123757"/>
                  <a:pt x="170572" y="123317"/>
                </a:cubicBezTo>
                <a:cubicBezTo>
                  <a:pt x="170495" y="123190"/>
                  <a:pt x="170501" y="123175"/>
                  <a:pt x="170479" y="123036"/>
                </a:cubicBezTo>
                <a:cubicBezTo>
                  <a:pt x="170449" y="122849"/>
                  <a:pt x="170398" y="121286"/>
                  <a:pt x="170385" y="121255"/>
                </a:cubicBezTo>
                <a:cubicBezTo>
                  <a:pt x="170275" y="120991"/>
                  <a:pt x="169782" y="120649"/>
                  <a:pt x="169775" y="120130"/>
                </a:cubicBezTo>
                <a:cubicBezTo>
                  <a:pt x="169771" y="119830"/>
                  <a:pt x="170232" y="119357"/>
                  <a:pt x="170385" y="119098"/>
                </a:cubicBezTo>
                <a:cubicBezTo>
                  <a:pt x="170547" y="118823"/>
                  <a:pt x="170639" y="113361"/>
                  <a:pt x="170449" y="113076"/>
                </a:cubicBezTo>
                <a:cubicBezTo>
                  <a:pt x="170204" y="112185"/>
                  <a:pt x="169332" y="111469"/>
                  <a:pt x="169588" y="110427"/>
                </a:cubicBezTo>
                <a:cubicBezTo>
                  <a:pt x="169676" y="110067"/>
                  <a:pt x="170197" y="109853"/>
                  <a:pt x="170385" y="109583"/>
                </a:cubicBezTo>
                <a:cubicBezTo>
                  <a:pt x="170729" y="109088"/>
                  <a:pt x="172174" y="107153"/>
                  <a:pt x="172260" y="106911"/>
                </a:cubicBezTo>
                <a:cubicBezTo>
                  <a:pt x="172419" y="106466"/>
                  <a:pt x="173532" y="105863"/>
                  <a:pt x="173713" y="105598"/>
                </a:cubicBezTo>
                <a:cubicBezTo>
                  <a:pt x="174082" y="105058"/>
                  <a:pt x="174461" y="104205"/>
                  <a:pt x="174791" y="103630"/>
                </a:cubicBezTo>
                <a:cubicBezTo>
                  <a:pt x="174852" y="103524"/>
                  <a:pt x="176050" y="102340"/>
                  <a:pt x="176244" y="102130"/>
                </a:cubicBezTo>
                <a:cubicBezTo>
                  <a:pt x="176424" y="101935"/>
                  <a:pt x="176421" y="101289"/>
                  <a:pt x="176479" y="101005"/>
                </a:cubicBezTo>
                <a:cubicBezTo>
                  <a:pt x="176594" y="100435"/>
                  <a:pt x="177159" y="100085"/>
                  <a:pt x="177510" y="99598"/>
                </a:cubicBezTo>
                <a:cubicBezTo>
                  <a:pt x="178758" y="97867"/>
                  <a:pt x="178439" y="95207"/>
                  <a:pt x="179057" y="93364"/>
                </a:cubicBezTo>
                <a:cubicBezTo>
                  <a:pt x="179133" y="93138"/>
                  <a:pt x="179039" y="92906"/>
                  <a:pt x="178927" y="92686"/>
                </a:cubicBezTo>
                <a:cubicBezTo>
                  <a:pt x="179936" y="92237"/>
                  <a:pt x="180906" y="91369"/>
                  <a:pt x="181708" y="90741"/>
                </a:cubicBezTo>
                <a:cubicBezTo>
                  <a:pt x="181921" y="90574"/>
                  <a:pt x="182665" y="90518"/>
                  <a:pt x="182758" y="90441"/>
                </a:cubicBezTo>
                <a:cubicBezTo>
                  <a:pt x="183169" y="90100"/>
                  <a:pt x="183563" y="89526"/>
                  <a:pt x="183898" y="89091"/>
                </a:cubicBezTo>
                <a:cubicBezTo>
                  <a:pt x="184041" y="88905"/>
                  <a:pt x="184946" y="86628"/>
                  <a:pt x="185128" y="86211"/>
                </a:cubicBezTo>
                <a:cubicBezTo>
                  <a:pt x="185233" y="85972"/>
                  <a:pt x="186553" y="83438"/>
                  <a:pt x="186598" y="83391"/>
                </a:cubicBezTo>
                <a:cubicBezTo>
                  <a:pt x="186803" y="83177"/>
                  <a:pt x="186827" y="81982"/>
                  <a:pt x="186928" y="81711"/>
                </a:cubicBezTo>
                <a:cubicBezTo>
                  <a:pt x="187026" y="81445"/>
                  <a:pt x="187140" y="81258"/>
                  <a:pt x="187238" y="81028"/>
                </a:cubicBezTo>
                <a:cubicBezTo>
                  <a:pt x="187307" y="80886"/>
                  <a:pt x="187636" y="79900"/>
                  <a:pt x="187659" y="79869"/>
                </a:cubicBezTo>
                <a:cubicBezTo>
                  <a:pt x="188043" y="79345"/>
                  <a:pt x="191356" y="75610"/>
                  <a:pt x="191559" y="75519"/>
                </a:cubicBezTo>
                <a:cubicBezTo>
                  <a:pt x="191629" y="75488"/>
                  <a:pt x="191800" y="75564"/>
                  <a:pt x="191897" y="75481"/>
                </a:cubicBezTo>
                <a:cubicBezTo>
                  <a:pt x="191931" y="75223"/>
                  <a:pt x="191794" y="74914"/>
                  <a:pt x="191859" y="74694"/>
                </a:cubicBezTo>
                <a:cubicBezTo>
                  <a:pt x="191974" y="74304"/>
                  <a:pt x="192974" y="72878"/>
                  <a:pt x="193359" y="72819"/>
                </a:cubicBezTo>
                <a:cubicBezTo>
                  <a:pt x="194011" y="72720"/>
                  <a:pt x="196440" y="72329"/>
                  <a:pt x="196621" y="72032"/>
                </a:cubicBezTo>
                <a:cubicBezTo>
                  <a:pt x="196676" y="71942"/>
                  <a:pt x="196697" y="71845"/>
                  <a:pt x="196696" y="71732"/>
                </a:cubicBezTo>
                <a:cubicBezTo>
                  <a:pt x="196678" y="69948"/>
                  <a:pt x="196273" y="67057"/>
                  <a:pt x="196509" y="65469"/>
                </a:cubicBezTo>
                <a:cubicBezTo>
                  <a:pt x="196600" y="64855"/>
                  <a:pt x="197047" y="64796"/>
                  <a:pt x="197203" y="64419"/>
                </a:cubicBezTo>
                <a:lnTo>
                  <a:pt x="197209" y="64195"/>
                </a:lnTo>
                <a:cubicBezTo>
                  <a:pt x="197703" y="63587"/>
                  <a:pt x="198028" y="63638"/>
                  <a:pt x="198421" y="63219"/>
                </a:cubicBezTo>
                <a:cubicBezTo>
                  <a:pt x="198640" y="62986"/>
                  <a:pt x="198639" y="62474"/>
                  <a:pt x="198834" y="62244"/>
                </a:cubicBezTo>
                <a:cubicBezTo>
                  <a:pt x="198924" y="62138"/>
                  <a:pt x="199334" y="61959"/>
                  <a:pt x="199471" y="61832"/>
                </a:cubicBezTo>
                <a:cubicBezTo>
                  <a:pt x="199580" y="61731"/>
                  <a:pt x="200133" y="60674"/>
                  <a:pt x="200259" y="60482"/>
                </a:cubicBezTo>
                <a:cubicBezTo>
                  <a:pt x="200349" y="60345"/>
                  <a:pt x="200319" y="60037"/>
                  <a:pt x="200184" y="59882"/>
                </a:cubicBezTo>
                <a:cubicBezTo>
                  <a:pt x="199694" y="59320"/>
                  <a:pt x="200788" y="57920"/>
                  <a:pt x="200934" y="57557"/>
                </a:cubicBezTo>
                <a:cubicBezTo>
                  <a:pt x="201141" y="57041"/>
                  <a:pt x="201053" y="56753"/>
                  <a:pt x="201046" y="56244"/>
                </a:cubicBezTo>
                <a:cubicBezTo>
                  <a:pt x="201045" y="56170"/>
                  <a:pt x="201686" y="55526"/>
                  <a:pt x="201759" y="55232"/>
                </a:cubicBezTo>
                <a:cubicBezTo>
                  <a:pt x="201828" y="54957"/>
                  <a:pt x="201459" y="54319"/>
                  <a:pt x="201459" y="53994"/>
                </a:cubicBezTo>
                <a:cubicBezTo>
                  <a:pt x="201458" y="53247"/>
                  <a:pt x="201430" y="52730"/>
                  <a:pt x="201121" y="52157"/>
                </a:cubicBezTo>
                <a:cubicBezTo>
                  <a:pt x="200777" y="51519"/>
                  <a:pt x="200310" y="48021"/>
                  <a:pt x="200259" y="47057"/>
                </a:cubicBezTo>
                <a:cubicBezTo>
                  <a:pt x="200202" y="45986"/>
                  <a:pt x="200458" y="44000"/>
                  <a:pt x="200187" y="43014"/>
                </a:cubicBezTo>
                <a:cubicBezTo>
                  <a:pt x="200115" y="42538"/>
                  <a:pt x="200450" y="42052"/>
                  <a:pt x="200371" y="41469"/>
                </a:cubicBezTo>
                <a:cubicBezTo>
                  <a:pt x="200338" y="41223"/>
                  <a:pt x="200107" y="41076"/>
                  <a:pt x="200109" y="40832"/>
                </a:cubicBezTo>
                <a:cubicBezTo>
                  <a:pt x="200116" y="39712"/>
                  <a:pt x="200170" y="39248"/>
                  <a:pt x="200034" y="38094"/>
                </a:cubicBezTo>
                <a:cubicBezTo>
                  <a:pt x="200016" y="37945"/>
                  <a:pt x="200366" y="35029"/>
                  <a:pt x="200409" y="34682"/>
                </a:cubicBezTo>
                <a:cubicBezTo>
                  <a:pt x="200478" y="34121"/>
                  <a:pt x="200230" y="33892"/>
                  <a:pt x="200259" y="33557"/>
                </a:cubicBezTo>
                <a:cubicBezTo>
                  <a:pt x="200284" y="33269"/>
                  <a:pt x="200800" y="32032"/>
                  <a:pt x="200934" y="31607"/>
                </a:cubicBezTo>
                <a:cubicBezTo>
                  <a:pt x="201120" y="31018"/>
                  <a:pt x="200924" y="28528"/>
                  <a:pt x="201159" y="27932"/>
                </a:cubicBezTo>
                <a:cubicBezTo>
                  <a:pt x="201268" y="27656"/>
                  <a:pt x="203807" y="24312"/>
                  <a:pt x="203971" y="24182"/>
                </a:cubicBezTo>
                <a:cubicBezTo>
                  <a:pt x="204495" y="23888"/>
                  <a:pt x="204823" y="23308"/>
                  <a:pt x="205284" y="22644"/>
                </a:cubicBezTo>
                <a:cubicBezTo>
                  <a:pt x="205437" y="22424"/>
                  <a:pt x="206001" y="22215"/>
                  <a:pt x="206146" y="21932"/>
                </a:cubicBezTo>
                <a:cubicBezTo>
                  <a:pt x="206630" y="20984"/>
                  <a:pt x="207085" y="20419"/>
                  <a:pt x="207571" y="19569"/>
                </a:cubicBezTo>
                <a:cubicBezTo>
                  <a:pt x="208849" y="17335"/>
                  <a:pt x="209676" y="14820"/>
                  <a:pt x="210984" y="12557"/>
                </a:cubicBezTo>
                <a:cubicBezTo>
                  <a:pt x="211120" y="12321"/>
                  <a:pt x="211663" y="11465"/>
                  <a:pt x="211696" y="11244"/>
                </a:cubicBezTo>
                <a:cubicBezTo>
                  <a:pt x="211735" y="10979"/>
                  <a:pt x="211713" y="10578"/>
                  <a:pt x="211884" y="10344"/>
                </a:cubicBezTo>
                <a:cubicBezTo>
                  <a:pt x="212173" y="9948"/>
                  <a:pt x="212669" y="9048"/>
                  <a:pt x="212896" y="8507"/>
                </a:cubicBezTo>
                <a:cubicBezTo>
                  <a:pt x="213036" y="8173"/>
                  <a:pt x="212874" y="7889"/>
                  <a:pt x="213159" y="7419"/>
                </a:cubicBezTo>
                <a:cubicBezTo>
                  <a:pt x="213450" y="6938"/>
                  <a:pt x="215042" y="4286"/>
                  <a:pt x="215409" y="4232"/>
                </a:cubicBezTo>
                <a:cubicBezTo>
                  <a:pt x="215690" y="4191"/>
                  <a:pt x="216122" y="4179"/>
                  <a:pt x="216309" y="4007"/>
                </a:cubicBezTo>
                <a:cubicBezTo>
                  <a:pt x="216713" y="3635"/>
                  <a:pt x="217331" y="2184"/>
                  <a:pt x="218034" y="2207"/>
                </a:cubicBezTo>
                <a:cubicBezTo>
                  <a:pt x="218766" y="2231"/>
                  <a:pt x="219811" y="2290"/>
                  <a:pt x="220509" y="1738"/>
                </a:cubicBezTo>
                <a:cubicBezTo>
                  <a:pt x="221033" y="1649"/>
                  <a:pt x="221366" y="1528"/>
                  <a:pt x="221934" y="1457"/>
                </a:cubicBezTo>
                <a:cubicBezTo>
                  <a:pt x="222062" y="1176"/>
                  <a:pt x="222463" y="829"/>
                  <a:pt x="222759" y="707"/>
                </a:cubicBezTo>
                <a:cubicBezTo>
                  <a:pt x="222709" y="0"/>
                  <a:pt x="223777" y="237"/>
                  <a:pt x="224259" y="32"/>
                </a:cubicBezTo>
                <a:cubicBezTo>
                  <a:pt x="224466" y="181"/>
                  <a:pt x="227056" y="321"/>
                  <a:pt x="227709" y="482"/>
                </a:cubicBezTo>
                <a:cubicBezTo>
                  <a:pt x="228182" y="598"/>
                  <a:pt x="228843" y="960"/>
                  <a:pt x="229433" y="1045"/>
                </a:cubicBezTo>
                <a:cubicBezTo>
                  <a:pt x="229470" y="1120"/>
                  <a:pt x="229516" y="1155"/>
                  <a:pt x="229577" y="1150"/>
                </a:cubicBezTo>
                <a:cubicBezTo>
                  <a:pt x="229785" y="1375"/>
                  <a:pt x="229833" y="1599"/>
                  <a:pt x="230093" y="1806"/>
                </a:cubicBezTo>
                <a:cubicBezTo>
                  <a:pt x="230187" y="1881"/>
                  <a:pt x="230602" y="1775"/>
                  <a:pt x="230749" y="1806"/>
                </a:cubicBezTo>
                <a:cubicBezTo>
                  <a:pt x="230878" y="1833"/>
                  <a:pt x="231952" y="3552"/>
                  <a:pt x="232108" y="3752"/>
                </a:cubicBezTo>
                <a:cubicBezTo>
                  <a:pt x="232825" y="4672"/>
                  <a:pt x="232994" y="4461"/>
                  <a:pt x="234100" y="4736"/>
                </a:cubicBezTo>
                <a:cubicBezTo>
                  <a:pt x="234369" y="4803"/>
                  <a:pt x="234505" y="5057"/>
                  <a:pt x="234639" y="5087"/>
                </a:cubicBezTo>
                <a:cubicBezTo>
                  <a:pt x="234979" y="5162"/>
                  <a:pt x="235264" y="5256"/>
                  <a:pt x="235467" y="5298"/>
                </a:cubicBezTo>
                <a:cubicBezTo>
                  <a:pt x="235523" y="5361"/>
                  <a:pt x="235586" y="5361"/>
                  <a:pt x="235648" y="5361"/>
                </a:cubicBezTo>
                <a:cubicBezTo>
                  <a:pt x="236253" y="5801"/>
                  <a:pt x="237325" y="6195"/>
                  <a:pt x="238018" y="6651"/>
                </a:cubicBezTo>
                <a:cubicBezTo>
                  <a:pt x="238156" y="6742"/>
                  <a:pt x="238170" y="6925"/>
                  <a:pt x="238228" y="7071"/>
                </a:cubicBezTo>
                <a:cubicBezTo>
                  <a:pt x="238409" y="7525"/>
                  <a:pt x="239965" y="8588"/>
                  <a:pt x="240328" y="8931"/>
                </a:cubicBezTo>
                <a:cubicBezTo>
                  <a:pt x="240430" y="9028"/>
                  <a:pt x="240385" y="9480"/>
                  <a:pt x="240448" y="9621"/>
                </a:cubicBezTo>
                <a:cubicBezTo>
                  <a:pt x="240504" y="9746"/>
                  <a:pt x="241946" y="10861"/>
                  <a:pt x="242008" y="10881"/>
                </a:cubicBezTo>
                <a:cubicBezTo>
                  <a:pt x="242029" y="11194"/>
                  <a:pt x="242103" y="11950"/>
                  <a:pt x="242278" y="12171"/>
                </a:cubicBezTo>
                <a:cubicBezTo>
                  <a:pt x="242339" y="12248"/>
                  <a:pt x="242779" y="12408"/>
                  <a:pt x="242878" y="12531"/>
                </a:cubicBezTo>
                <a:cubicBezTo>
                  <a:pt x="243062" y="12759"/>
                  <a:pt x="243338" y="13278"/>
                  <a:pt x="243538" y="13521"/>
                </a:cubicBezTo>
                <a:cubicBezTo>
                  <a:pt x="243775" y="13809"/>
                  <a:pt x="244345" y="14054"/>
                  <a:pt x="244588" y="14391"/>
                </a:cubicBezTo>
                <a:cubicBezTo>
                  <a:pt x="244983" y="14938"/>
                  <a:pt x="245124" y="14982"/>
                  <a:pt x="245218" y="15711"/>
                </a:cubicBezTo>
                <a:cubicBezTo>
                  <a:pt x="245273" y="16138"/>
                  <a:pt x="245579" y="16885"/>
                  <a:pt x="245578" y="16911"/>
                </a:cubicBezTo>
                <a:cubicBezTo>
                  <a:pt x="245799" y="16972"/>
                  <a:pt x="246101" y="16922"/>
                  <a:pt x="246328" y="17031"/>
                </a:cubicBezTo>
                <a:cubicBezTo>
                  <a:pt x="246496" y="17111"/>
                  <a:pt x="247017" y="17647"/>
                  <a:pt x="247023" y="17814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 w="6350" cap="rnd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/>
            <a:tailEnd/>
          </a:ln>
          <a:effectLst>
            <a:glow rad="228600">
              <a:schemeClr val="accent1">
                <a:satMod val="175000"/>
                <a:alpha val="20000"/>
              </a:scheme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513E4D0-E431-FDED-F465-D2F5BDBBF903}"/>
              </a:ext>
            </a:extLst>
          </p:cNvPr>
          <p:cNvGrpSpPr/>
          <p:nvPr/>
        </p:nvGrpSpPr>
        <p:grpSpPr>
          <a:xfrm>
            <a:off x="3350161" y="1232897"/>
            <a:ext cx="3366499" cy="5845996"/>
            <a:chOff x="3350161" y="1232897"/>
            <a:chExt cx="3366499" cy="5845996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60AE53A-7914-A9F4-735D-2433C210A786}"/>
                </a:ext>
              </a:extLst>
            </p:cNvPr>
            <p:cNvCxnSpPr/>
            <p:nvPr/>
          </p:nvCxnSpPr>
          <p:spPr>
            <a:xfrm>
              <a:off x="3350161" y="1232897"/>
              <a:ext cx="0" cy="5845996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321520B-F59D-125B-2164-A1802A12138D}"/>
                </a:ext>
              </a:extLst>
            </p:cNvPr>
            <p:cNvCxnSpPr/>
            <p:nvPr/>
          </p:nvCxnSpPr>
          <p:spPr>
            <a:xfrm>
              <a:off x="6716660" y="1232897"/>
              <a:ext cx="0" cy="5845996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13149D48-8152-9227-9F75-0A5A0BE1E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820" y="364897"/>
            <a:ext cx="7861942" cy="514247"/>
          </a:xfrm>
        </p:spPr>
        <p:txBody>
          <a:bodyPr>
            <a:noAutofit/>
          </a:bodyPr>
          <a:lstStyle/>
          <a:p>
            <a:r>
              <a:rPr lang="en-US" sz="2800" dirty="0"/>
              <a:t>Integrated Air and Missile</a:t>
            </a:r>
            <a:br>
              <a:rPr lang="en-US" sz="2800" dirty="0"/>
            </a:br>
            <a:r>
              <a:rPr lang="en-US" sz="2800" dirty="0"/>
              <a:t>Defense of Guam (</a:t>
            </a:r>
            <a:r>
              <a:rPr lang="en-US" sz="2800" dirty="0" err="1"/>
              <a:t>IAMDoG</a:t>
            </a:r>
            <a:r>
              <a:rPr lang="en-US" sz="2800" dirty="0"/>
              <a:t>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8D4E10-9F5A-8184-6F96-18B930CCC097}"/>
              </a:ext>
            </a:extLst>
          </p:cNvPr>
          <p:cNvSpPr/>
          <p:nvPr/>
        </p:nvSpPr>
        <p:spPr>
          <a:xfrm>
            <a:off x="3718059" y="1551436"/>
            <a:ext cx="2610961" cy="755026"/>
          </a:xfrm>
          <a:prstGeom prst="rect">
            <a:avLst/>
          </a:prstGeom>
          <a:solidFill>
            <a:srgbClr val="7030A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9688">
              <a:defRPr/>
            </a:pPr>
            <a:r>
              <a:rPr lang="en-US" sz="1200" dirty="0">
                <a:solidFill>
                  <a:prstClr val="white"/>
                </a:solidFill>
                <a:latin typeface="Arial" panose="020B0604020202020204"/>
              </a:rPr>
              <a:t>Defense Acquisition Executive (DAE) / Senior Designated Official</a:t>
            </a:r>
            <a:br>
              <a:rPr lang="en-US" sz="1200" dirty="0">
                <a:solidFill>
                  <a:prstClr val="white"/>
                </a:solidFill>
                <a:latin typeface="Arial" panose="020B0604020202020204"/>
              </a:rPr>
            </a:br>
            <a:r>
              <a:rPr lang="en-US" sz="1200" i="1" dirty="0">
                <a:solidFill>
                  <a:prstClr val="white"/>
                </a:solidFill>
                <a:latin typeface="Arial" panose="020B0604020202020204"/>
              </a:rPr>
              <a:t>USD (A&amp;S)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F35968-B81E-DC32-9B29-EB977EC0D67B}"/>
              </a:ext>
            </a:extLst>
          </p:cNvPr>
          <p:cNvSpPr/>
          <p:nvPr/>
        </p:nvSpPr>
        <p:spPr>
          <a:xfrm>
            <a:off x="3741316" y="3754130"/>
            <a:ext cx="990135" cy="270347"/>
          </a:xfrm>
          <a:prstGeom prst="rect">
            <a:avLst/>
          </a:prstGeom>
          <a:solidFill>
            <a:srgbClr val="145DA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9688">
              <a:defRPr/>
            </a:pPr>
            <a:r>
              <a:rPr lang="en-US" sz="1200" dirty="0">
                <a:solidFill>
                  <a:prstClr val="white"/>
                </a:solidFill>
                <a:latin typeface="Arial" panose="020B0604020202020204"/>
              </a:rPr>
              <a:t>MDA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8D7EE8-5AA7-0807-AD66-429C4E958EBF}"/>
              </a:ext>
            </a:extLst>
          </p:cNvPr>
          <p:cNvSpPr/>
          <p:nvPr/>
        </p:nvSpPr>
        <p:spPr>
          <a:xfrm>
            <a:off x="5315627" y="3754130"/>
            <a:ext cx="990135" cy="270347"/>
          </a:xfrm>
          <a:prstGeom prst="rect">
            <a:avLst/>
          </a:prstGeom>
          <a:solidFill>
            <a:srgbClr val="0F243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9688">
              <a:defRPr/>
            </a:pPr>
            <a:r>
              <a:rPr lang="en-US" sz="1200" dirty="0">
                <a:solidFill>
                  <a:prstClr val="white"/>
                </a:solidFill>
                <a:latin typeface="Arial" panose="020B0604020202020204"/>
              </a:rPr>
              <a:t>USSF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DB5D5E-6565-BB91-84E8-366CFEAD2486}"/>
              </a:ext>
            </a:extLst>
          </p:cNvPr>
          <p:cNvSpPr/>
          <p:nvPr/>
        </p:nvSpPr>
        <p:spPr>
          <a:xfrm>
            <a:off x="3741316" y="4147820"/>
            <a:ext cx="990135" cy="270347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9688">
              <a:defRPr/>
            </a:pPr>
            <a:r>
              <a:rPr lang="en-US" sz="1200" dirty="0">
                <a:solidFill>
                  <a:prstClr val="white"/>
                </a:solidFill>
                <a:latin typeface="Arial" panose="020B0604020202020204"/>
              </a:rPr>
              <a:t>USA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BF57F6-ED90-3BF4-3431-FBD970029531}"/>
              </a:ext>
            </a:extLst>
          </p:cNvPr>
          <p:cNvSpPr/>
          <p:nvPr/>
        </p:nvSpPr>
        <p:spPr>
          <a:xfrm>
            <a:off x="5315627" y="4147820"/>
            <a:ext cx="990135" cy="270347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9688">
              <a:defRPr/>
            </a:pPr>
            <a:r>
              <a:rPr lang="en-US" sz="1200" dirty="0">
                <a:solidFill>
                  <a:prstClr val="white"/>
                </a:solidFill>
                <a:latin typeface="Arial" panose="020B0604020202020204"/>
              </a:rPr>
              <a:t>USAF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40D82A-9B0A-7A9A-EBD8-F39A8F4A9BF8}"/>
              </a:ext>
            </a:extLst>
          </p:cNvPr>
          <p:cNvSpPr/>
          <p:nvPr/>
        </p:nvSpPr>
        <p:spPr>
          <a:xfrm>
            <a:off x="4472768" y="4538311"/>
            <a:ext cx="1101543" cy="270347"/>
          </a:xfrm>
          <a:prstGeom prst="rect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9688">
              <a:defRPr/>
            </a:pPr>
            <a:r>
              <a:rPr lang="en-US" sz="1200" dirty="0">
                <a:solidFill>
                  <a:prstClr val="white"/>
                </a:solidFill>
                <a:latin typeface="Arial" panose="020B0604020202020204"/>
              </a:rPr>
              <a:t>USN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9C566B6-5627-09A8-9F80-2EB69F3A1C61}"/>
              </a:ext>
            </a:extLst>
          </p:cNvPr>
          <p:cNvCxnSpPr>
            <a:cxnSpLocks/>
            <a:stCxn id="8" idx="0"/>
            <a:endCxn id="2" idx="2"/>
          </p:cNvCxnSpPr>
          <p:nvPr/>
        </p:nvCxnSpPr>
        <p:spPr>
          <a:xfrm flipV="1">
            <a:off x="5023540" y="2306462"/>
            <a:ext cx="0" cy="223184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226EBD9-15A1-D5B1-9B9C-AD5D4E488F16}"/>
              </a:ext>
            </a:extLst>
          </p:cNvPr>
          <p:cNvSpPr/>
          <p:nvPr/>
        </p:nvSpPr>
        <p:spPr>
          <a:xfrm>
            <a:off x="3718058" y="2529830"/>
            <a:ext cx="2610962" cy="451041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9688">
              <a:defRPr/>
            </a:pPr>
            <a:r>
              <a:rPr lang="en-US" sz="1200" dirty="0">
                <a:solidFill>
                  <a:prstClr val="white"/>
                </a:solidFill>
                <a:latin typeface="Arial" panose="020B0604020202020204"/>
              </a:rPr>
              <a:t>Service Acquisition Executive (SAE)</a:t>
            </a:r>
            <a:br>
              <a:rPr lang="en-US" sz="1200" dirty="0">
                <a:solidFill>
                  <a:prstClr val="white"/>
                </a:solidFill>
                <a:latin typeface="Arial" panose="020B0604020202020204"/>
              </a:rPr>
            </a:br>
            <a:r>
              <a:rPr lang="en-US" sz="1200" i="1" dirty="0">
                <a:solidFill>
                  <a:prstClr val="white"/>
                </a:solidFill>
                <a:latin typeface="Arial" panose="020B0604020202020204"/>
              </a:rPr>
              <a:t>Lead Service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B40DB0-FEBE-8A7C-28F7-7C825A3C78DE}"/>
              </a:ext>
            </a:extLst>
          </p:cNvPr>
          <p:cNvSpPr/>
          <p:nvPr/>
        </p:nvSpPr>
        <p:spPr>
          <a:xfrm>
            <a:off x="3718059" y="3204239"/>
            <a:ext cx="2610961" cy="398457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9688">
              <a:defRPr/>
            </a:pPr>
            <a:r>
              <a:rPr lang="en-US" sz="1200" dirty="0">
                <a:solidFill>
                  <a:prstClr val="white"/>
                </a:solidFill>
                <a:latin typeface="Arial" panose="020B0604020202020204"/>
              </a:rPr>
              <a:t>Joint Program Office</a:t>
            </a:r>
            <a:br>
              <a:rPr lang="en-US" sz="1200" dirty="0">
                <a:solidFill>
                  <a:prstClr val="white"/>
                </a:solidFill>
                <a:latin typeface="Arial" panose="020B0604020202020204"/>
              </a:rPr>
            </a:br>
            <a:r>
              <a:rPr lang="en-US" sz="1200" i="1" dirty="0">
                <a:solidFill>
                  <a:prstClr val="white"/>
                </a:solidFill>
                <a:latin typeface="Arial" panose="020B0604020202020204"/>
              </a:rPr>
              <a:t>Guam Defense System – ACAT 1D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893FA54-209C-5A35-3DB2-C90601E6B9FA}"/>
              </a:ext>
            </a:extLst>
          </p:cNvPr>
          <p:cNvGrpSpPr/>
          <p:nvPr/>
        </p:nvGrpSpPr>
        <p:grpSpPr>
          <a:xfrm>
            <a:off x="607450" y="1861920"/>
            <a:ext cx="1670482" cy="2676391"/>
            <a:chOff x="9305576" y="1248860"/>
            <a:chExt cx="2332210" cy="3736589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22" name="Picture 21" descr="Text, letter&#10;&#10;Description automatically generated">
              <a:extLst>
                <a:ext uri="{FF2B5EF4-FFF2-40B4-BE49-F238E27FC236}">
                  <a16:creationId xmlns:a16="http://schemas.microsoft.com/office/drawing/2014/main" id="{635FD9CC-BD16-D9CC-6B95-FD0171167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51281">
              <a:off x="9690306" y="1248860"/>
              <a:ext cx="1947480" cy="236651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3" name="Picture 22" descr="Text, letter&#10;&#10;Description automatically generated">
              <a:extLst>
                <a:ext uri="{FF2B5EF4-FFF2-40B4-BE49-F238E27FC236}">
                  <a16:creationId xmlns:a16="http://schemas.microsoft.com/office/drawing/2014/main" id="{694E9606-CEA9-3102-42B9-0AA97F8BE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50230">
              <a:off x="9305576" y="2523613"/>
              <a:ext cx="1927056" cy="246183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477188D0-52B4-85DE-59DE-CEA0304329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438" y="4791963"/>
            <a:ext cx="314202" cy="3298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B65AC2F6-DC98-9BA5-654A-5FEA98BA06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08" y="2597455"/>
            <a:ext cx="310896" cy="3108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971C424-2459-450D-9AFF-91EC6E3DA9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438" y="4124575"/>
            <a:ext cx="316836" cy="3168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5BDF07A4-11EE-09A1-E972-B134FCF9C1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621" y="4125892"/>
            <a:ext cx="314202" cy="31420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EF153D-C410-9EF3-B047-20263F16A01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267408" y="3733855"/>
            <a:ext cx="310896" cy="3108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Logo&#10;&#10;Description automatically generated with medium confidence">
            <a:extLst>
              <a:ext uri="{FF2B5EF4-FFF2-40B4-BE49-F238E27FC236}">
                <a16:creationId xmlns:a16="http://schemas.microsoft.com/office/drawing/2014/main" id="{E4A874FE-26B8-8673-FDB2-5F1E65D208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714" y="3732202"/>
            <a:ext cx="314202" cy="31420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3AD08ECA-2FD3-3AB7-6B3E-980E381BA3D2}"/>
              </a:ext>
            </a:extLst>
          </p:cNvPr>
          <p:cNvCxnSpPr>
            <a:stCxn id="3" idx="3"/>
            <a:endCxn id="19" idx="2"/>
          </p:cNvCxnSpPr>
          <p:nvPr/>
        </p:nvCxnSpPr>
        <p:spPr>
          <a:xfrm flipV="1">
            <a:off x="4731451" y="3602696"/>
            <a:ext cx="292089" cy="286608"/>
          </a:xfrm>
          <a:prstGeom prst="bentConnector2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8FB1FC6D-060D-C1E8-EFBA-20E805656EF5}"/>
              </a:ext>
            </a:extLst>
          </p:cNvPr>
          <p:cNvCxnSpPr>
            <a:cxnSpLocks/>
            <a:stCxn id="6" idx="3"/>
            <a:endCxn id="19" idx="2"/>
          </p:cNvCxnSpPr>
          <p:nvPr/>
        </p:nvCxnSpPr>
        <p:spPr>
          <a:xfrm flipV="1">
            <a:off x="4731451" y="3602696"/>
            <a:ext cx="292089" cy="680298"/>
          </a:xfrm>
          <a:prstGeom prst="bentConnector2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72798A2E-6B84-C6F5-C1E0-06AD917119F5}"/>
              </a:ext>
            </a:extLst>
          </p:cNvPr>
          <p:cNvCxnSpPr>
            <a:cxnSpLocks/>
            <a:stCxn id="5" idx="1"/>
            <a:endCxn id="19" idx="2"/>
          </p:cNvCxnSpPr>
          <p:nvPr/>
        </p:nvCxnSpPr>
        <p:spPr>
          <a:xfrm rot="10800000">
            <a:off x="5023541" y="3602696"/>
            <a:ext cx="292087" cy="286608"/>
          </a:xfrm>
          <a:prstGeom prst="bentConnector2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17C72ED5-5874-EFA5-36FC-A8F56B4945DF}"/>
              </a:ext>
            </a:extLst>
          </p:cNvPr>
          <p:cNvCxnSpPr>
            <a:cxnSpLocks/>
            <a:stCxn id="7" idx="1"/>
            <a:endCxn id="19" idx="2"/>
          </p:cNvCxnSpPr>
          <p:nvPr/>
        </p:nvCxnSpPr>
        <p:spPr>
          <a:xfrm rot="10800000">
            <a:off x="5023541" y="3602696"/>
            <a:ext cx="292087" cy="680298"/>
          </a:xfrm>
          <a:prstGeom prst="bentConnector2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C9A911D-BB8E-2F62-8AEA-D505B1CE1E8C}"/>
              </a:ext>
            </a:extLst>
          </p:cNvPr>
          <p:cNvGrpSpPr/>
          <p:nvPr/>
        </p:nvGrpSpPr>
        <p:grpSpPr>
          <a:xfrm>
            <a:off x="4020097" y="5335376"/>
            <a:ext cx="2018206" cy="598077"/>
            <a:chOff x="4107280" y="5335376"/>
            <a:chExt cx="2018206" cy="598077"/>
          </a:xfrm>
        </p:grpSpPr>
        <p:pic>
          <p:nvPicPr>
            <p:cNvPr id="57" name="Picture 56" descr="A satellite in space&#10;&#10;Description automatically generated with low confidence">
              <a:extLst>
                <a:ext uri="{FF2B5EF4-FFF2-40B4-BE49-F238E27FC236}">
                  <a16:creationId xmlns:a16="http://schemas.microsoft.com/office/drawing/2014/main" id="{BBF7503A-AD1E-1AB0-F7C2-C843DF4A1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224" y="5382910"/>
              <a:ext cx="563262" cy="468799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939664A-E7A4-E135-B757-BBF5F794D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80" y="5335376"/>
              <a:ext cx="638150" cy="598077"/>
            </a:xfrm>
            <a:prstGeom prst="rect">
              <a:avLst/>
            </a:prstGeom>
          </p:spPr>
        </p:pic>
        <p:pic>
          <p:nvPicPr>
            <p:cNvPr id="62" name="Picture 61" descr="A picture containing truck, outdoor, transport, concrete mixer&#10;&#10;Description automatically generated">
              <a:extLst>
                <a:ext uri="{FF2B5EF4-FFF2-40B4-BE49-F238E27FC236}">
                  <a16:creationId xmlns:a16="http://schemas.microsoft.com/office/drawing/2014/main" id="{951C0073-DB50-C30B-C132-3E20EFC8E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7474" y="5520199"/>
              <a:ext cx="670834" cy="358365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05F9919-889E-3D0E-7E52-C8CA00405157}"/>
              </a:ext>
            </a:extLst>
          </p:cNvPr>
          <p:cNvGrpSpPr/>
          <p:nvPr/>
        </p:nvGrpSpPr>
        <p:grpSpPr>
          <a:xfrm>
            <a:off x="3570552" y="5731190"/>
            <a:ext cx="2917296" cy="568477"/>
            <a:chOff x="5384106" y="5992222"/>
            <a:chExt cx="2093197" cy="407889"/>
          </a:xfrm>
        </p:grpSpPr>
        <p:pic>
          <p:nvPicPr>
            <p:cNvPr id="58" name="Picture 57" descr="A picture containing boat, transport">
              <a:extLst>
                <a:ext uri="{FF2B5EF4-FFF2-40B4-BE49-F238E27FC236}">
                  <a16:creationId xmlns:a16="http://schemas.microsoft.com/office/drawing/2014/main" id="{65385DCC-40C2-B89E-E2F6-C8ED9A410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4106" y="5992222"/>
              <a:ext cx="1005000" cy="407889"/>
            </a:xfrm>
            <a:prstGeom prst="rect">
              <a:avLst/>
            </a:prstGeom>
          </p:spPr>
        </p:pic>
        <p:pic>
          <p:nvPicPr>
            <p:cNvPr id="61" name="Picture 60" descr="A picture containing transport&#10;&#10;Description automatically generated">
              <a:extLst>
                <a:ext uri="{FF2B5EF4-FFF2-40B4-BE49-F238E27FC236}">
                  <a16:creationId xmlns:a16="http://schemas.microsoft.com/office/drawing/2014/main" id="{114B9578-8F26-9FE4-8B72-6CCC6FFA9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2943" y="6037374"/>
              <a:ext cx="494360" cy="362737"/>
            </a:xfrm>
            <a:prstGeom prst="rect">
              <a:avLst/>
            </a:prstGeom>
          </p:spPr>
        </p:pic>
        <p:pic>
          <p:nvPicPr>
            <p:cNvPr id="63" name="Picture 1166">
              <a:extLst>
                <a:ext uri="{FF2B5EF4-FFF2-40B4-BE49-F238E27FC236}">
                  <a16:creationId xmlns:a16="http://schemas.microsoft.com/office/drawing/2014/main" id="{86C65F9C-E341-9D1B-6211-B8B8C897A9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email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389106" y="6161264"/>
              <a:ext cx="546439" cy="23884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pic>
        <p:nvPicPr>
          <p:cNvPr id="70" name="Picture 69" descr="Logo&#10;&#10;Description automatically generated">
            <a:extLst>
              <a:ext uri="{FF2B5EF4-FFF2-40B4-BE49-F238E27FC236}">
                <a16:creationId xmlns:a16="http://schemas.microsoft.com/office/drawing/2014/main" id="{48203E87-9FD1-A0AA-42ED-676294EFD0C8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28" y="1318635"/>
            <a:ext cx="1373746" cy="13737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B7141AA6-AED9-6F46-0C28-05B67E51B61E}"/>
              </a:ext>
            </a:extLst>
          </p:cNvPr>
          <p:cNvSpPr txBox="1"/>
          <p:nvPr/>
        </p:nvSpPr>
        <p:spPr>
          <a:xfrm>
            <a:off x="6874593" y="2786495"/>
            <a:ext cx="303261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5425" lvl="1" indent="-225425">
              <a:buFont typeface="Arial" panose="020B0604020202020204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USD(A&amp;S) is the senior DoD official responsible for </a:t>
            </a:r>
            <a:r>
              <a:rPr lang="en-US" sz="1800" dirty="0" err="1">
                <a:latin typeface="Century Gothic" panose="020B0502020202020204" pitchFamily="34" charset="0"/>
              </a:rPr>
              <a:t>IAMDoG</a:t>
            </a:r>
            <a:r>
              <a:rPr lang="en-US" sz="1800" dirty="0">
                <a:latin typeface="Century Gothic" panose="020B0502020202020204" pitchFamily="34" charset="0"/>
              </a:rPr>
              <a:t>.</a:t>
            </a:r>
          </a:p>
          <a:p>
            <a:pPr marL="225425" lvl="1" indent="-225425">
              <a:buFont typeface="Arial" panose="020B0604020202020204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USD(A&amp;S) will designate </a:t>
            </a:r>
            <a:r>
              <a:rPr lang="en-US" sz="1800" dirty="0" err="1">
                <a:latin typeface="Century Gothic" panose="020B0502020202020204" pitchFamily="34" charset="0"/>
              </a:rPr>
              <a:t>IAMDoG</a:t>
            </a:r>
            <a:r>
              <a:rPr lang="en-US" sz="1800" dirty="0">
                <a:latin typeface="Century Gothic" panose="020B0502020202020204" pitchFamily="34" charset="0"/>
              </a:rPr>
              <a:t> as a Joint Special Interest ACAT 1D program.</a:t>
            </a:r>
          </a:p>
          <a:p>
            <a:pPr marL="225425" lvl="1" indent="-225425">
              <a:buFont typeface="Arial" panose="020B0604020202020204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The Army is the Service Acquisition Executive managing the program.</a:t>
            </a:r>
          </a:p>
        </p:txBody>
      </p:sp>
      <p:pic>
        <p:nvPicPr>
          <p:cNvPr id="74" name="Picture 2" descr="Grandpa John's: The Straw That Broke Guam's Back">
            <a:extLst>
              <a:ext uri="{FF2B5EF4-FFF2-40B4-BE49-F238E27FC236}">
                <a16:creationId xmlns:a16="http://schemas.microsoft.com/office/drawing/2014/main" id="{45A0A54E-632F-B519-5CC9-6D08BB491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5955" y="6015428"/>
            <a:ext cx="1869892" cy="1144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702741D7-B89D-8D09-6A5F-7D8F3528EA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12386" y="7513622"/>
            <a:ext cx="533310" cy="258779"/>
          </a:xfrm>
        </p:spPr>
        <p:txBody>
          <a:bodyPr/>
          <a:lstStyle/>
          <a:p>
            <a:fld id="{099E438D-A3F5-4D15-9BAA-DF9C208D6363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5491FD8-7ECE-04A1-3C5D-4ECAF77897FA}"/>
              </a:ext>
            </a:extLst>
          </p:cNvPr>
          <p:cNvGrpSpPr/>
          <p:nvPr/>
        </p:nvGrpSpPr>
        <p:grpSpPr>
          <a:xfrm>
            <a:off x="3490999" y="6361792"/>
            <a:ext cx="3076402" cy="627735"/>
            <a:chOff x="3441441" y="6361792"/>
            <a:chExt cx="3076402" cy="627735"/>
          </a:xfrm>
        </p:grpSpPr>
        <p:pic>
          <p:nvPicPr>
            <p:cNvPr id="60" name="Picture 59" descr="Diagram, engineering drawing&#10;&#10;Description automatically generated">
              <a:extLst>
                <a:ext uri="{FF2B5EF4-FFF2-40B4-BE49-F238E27FC236}">
                  <a16:creationId xmlns:a16="http://schemas.microsoft.com/office/drawing/2014/main" id="{00DF8835-68A7-A8DC-3709-095ED32AC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8930" y="6361792"/>
              <a:ext cx="580815" cy="627735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C91BF412-F6F7-9D30-7360-43C6C6F4DFAB}"/>
                </a:ext>
              </a:extLst>
            </p:cNvPr>
            <p:cNvGrpSpPr/>
            <p:nvPr/>
          </p:nvGrpSpPr>
          <p:grpSpPr>
            <a:xfrm>
              <a:off x="4808880" y="6487708"/>
              <a:ext cx="1105866" cy="375902"/>
              <a:chOff x="7033368" y="6462168"/>
              <a:chExt cx="627386" cy="213259"/>
            </a:xfrm>
          </p:grpSpPr>
          <p:pic>
            <p:nvPicPr>
              <p:cNvPr id="64" name="Picture 4">
                <a:extLst>
                  <a:ext uri="{FF2B5EF4-FFF2-40B4-BE49-F238E27FC236}">
                    <a16:creationId xmlns:a16="http://schemas.microsoft.com/office/drawing/2014/main" id="{AE2414A3-1969-ADA4-6706-B6EE6BE5B1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4397031">
                <a:off x="7248657" y="6246879"/>
                <a:ext cx="107644" cy="538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5" name="Picture 4">
                <a:extLst>
                  <a:ext uri="{FF2B5EF4-FFF2-40B4-BE49-F238E27FC236}">
                    <a16:creationId xmlns:a16="http://schemas.microsoft.com/office/drawing/2014/main" id="{490F1657-74F7-BA8E-EA7B-21CC88A155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15650749" flipV="1">
                <a:off x="7325254" y="6339927"/>
                <a:ext cx="83802" cy="587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" name="Picture 15" descr="A picture containing building, indoor, dome, tiled&#10;&#10;Description automatically generated">
              <a:extLst>
                <a:ext uri="{FF2B5EF4-FFF2-40B4-BE49-F238E27FC236}">
                  <a16:creationId xmlns:a16="http://schemas.microsoft.com/office/drawing/2014/main" id="{19DAD4B5-46FD-0132-219F-078677554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986131" y="6422940"/>
              <a:ext cx="531712" cy="505439"/>
            </a:xfrm>
            <a:prstGeom prst="rect">
              <a:avLst/>
            </a:prstGeom>
          </p:spPr>
        </p:pic>
        <p:pic>
          <p:nvPicPr>
            <p:cNvPr id="17" name="Picture 16" descr="A picture containing text, indoor, electronics, display&#10;&#10;Description automatically generated">
              <a:extLst>
                <a:ext uri="{FF2B5EF4-FFF2-40B4-BE49-F238E27FC236}">
                  <a16:creationId xmlns:a16="http://schemas.microsoft.com/office/drawing/2014/main" id="{458767B1-6C5E-01E5-6778-1DCAFAA8EC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/>
            <a:srcRect l="1986" t="1876" r="4711" b="9002"/>
            <a:stretch/>
          </p:blipFill>
          <p:spPr>
            <a:xfrm>
              <a:off x="3441441" y="6474605"/>
              <a:ext cx="656210" cy="4021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60307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2700" cap="flat" cmpd="sng" algn="ctr">
          <a:solidFill>
            <a:schemeClr val="tx1"/>
          </a:solidFill>
          <a:prstDash val="solid"/>
        </a:ln>
        <a:effectLst/>
      </a:spPr>
      <a:bodyPr rtlCol="0" anchor="ctr"/>
      <a:lstStyle>
        <a:defPPr marL="0" marR="0" indent="0" algn="ctr" defTabSz="91440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kern="0" cap="none" spc="0" normalizeH="0" baseline="0" noProof="0" dirty="0" smtClean="0">
            <a:ln>
              <a:noFill/>
            </a:ln>
            <a:solidFill>
              <a:srgbClr val="FFFFFF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RCCTO FINAL" id="{E45AA43F-3060-4DF2-ACFE-E03BEA0AC149}" vid="{66E0AFE3-56C6-4461-9CE1-F743542E5E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Common Team Meta-Data" ma:contentTypeID="0x0101001459B54CA60A3F46906177C18D08A747" ma:contentTypeVersion="35" ma:contentTypeDescription="Choose the meta data option specific to your team" ma:contentTypeScope="" ma:versionID="85f5a6782ef0144a381369a265093dde">
  <xsd:schema xmlns:xsd="http://www.w3.org/2001/XMLSchema" xmlns:xs="http://www.w3.org/2001/XMLSchema" xmlns:p="http://schemas.microsoft.com/office/2006/metadata/properties" xmlns:ns1="http://schemas.microsoft.com/sharepoint/v3" xmlns:ns2="0f4ef7d6-2b4d-4cf5-ac1e-7d64bc8d851a" xmlns:ns3="132ff127-3896-491b-9e2d-1dcaf57686bb" targetNamespace="http://schemas.microsoft.com/office/2006/metadata/properties" ma:root="true" ma:fieldsID="ce9042e08ee3987f085098260a06ad26" ns1:_="" ns2:_="" ns3:_="">
    <xsd:import namespace="http://schemas.microsoft.com/sharepoint/v3"/>
    <xsd:import namespace="0f4ef7d6-2b4d-4cf5-ac1e-7d64bc8d851a"/>
    <xsd:import namespace="132ff127-3896-491b-9e2d-1dcaf57686bb"/>
    <xsd:element name="properties">
      <xsd:complexType>
        <xsd:sequence>
          <xsd:element name="documentManagement">
            <xsd:complexType>
              <xsd:all>
                <xsd:element ref="ns2:Event_x0020_Date" minOccurs="0"/>
                <xsd:element ref="ns2:BOD" minOccurs="0"/>
                <xsd:element ref="ns2:Currency" minOccurs="0"/>
                <xsd:element ref="ns2:Document_x0020_Type" minOccurs="0"/>
                <xsd:element ref="ns2:Team" minOccurs="0"/>
                <xsd:element ref="ns2:Owner" minOccurs="0"/>
                <xsd:element ref="ns2:Effort"/>
                <xsd:element ref="ns3:Phase" minOccurs="0"/>
                <xsd:element ref="ns3:Projects" minOccurs="0"/>
                <xsd:element ref="ns3:Programmatic_x0020_Document" minOccurs="0"/>
                <xsd:element ref="ns3:Presentation_x0020_Order" minOccurs="0"/>
                <xsd:element ref="ns2:Organization" minOccurs="0"/>
                <xsd:element ref="ns3:Doc_x0020_Sub_x0020_Category" minOccurs="0"/>
                <xsd:element ref="ns3:Transition_x0020_Book_x0020_Contents" minOccurs="0"/>
                <xsd:element ref="ns3:Contracting_x0020_Templates_x0020_and_x0020_Information" minOccurs="0"/>
                <xsd:element ref="ns3:Contracts" minOccurs="0"/>
                <xsd:element ref="ns3:Decision_x0020_Records" minOccurs="0"/>
                <xsd:element ref="ns3:RCCTO_Team" minOccurs="0"/>
                <xsd:element ref="ns3:Effort0" minOccurs="0"/>
                <xsd:element ref="ns3:Decider" minOccurs="0"/>
                <xsd:element ref="ns3:Add_x0020_date_x0020_to_x0020_the_x0020_decision_x0020_record" minOccurs="0"/>
                <xsd:element ref="ns3:Smartbook_x0020_Contents" minOccurs="0"/>
                <xsd:element ref="ns1:PublishingStartDate" minOccurs="0"/>
                <xsd:element ref="ns1:PublishingExpirationDate" minOccurs="0"/>
                <xsd:element ref="ns3:Line_x0020_Numb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26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 ma:readOnly="false">
      <xsd:simpleType>
        <xsd:restriction base="dms:Unknown"/>
      </xsd:simpleType>
    </xsd:element>
    <xsd:element name="PublishingExpirationDate" ma:index="31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4ef7d6-2b4d-4cf5-ac1e-7d64bc8d851a" elementFormDefault="qualified">
    <xsd:import namespace="http://schemas.microsoft.com/office/2006/documentManagement/types"/>
    <xsd:import namespace="http://schemas.microsoft.com/office/infopath/2007/PartnerControls"/>
    <xsd:element name="Event_x0020_Date" ma:index="2" nillable="true" ma:displayName="Date" ma:description="Date of Document or date of meeting" ma:format="DateOnly" ma:internalName="Event_x0020_Date">
      <xsd:simpleType>
        <xsd:restriction base="dms:DateTime"/>
      </xsd:simpleType>
    </xsd:element>
    <xsd:element name="BOD" ma:index="3" nillable="true" ma:displayName="Event" ma:default="N/A" ma:description="Document presented for a specific Event as Read-Ahead or Back-up" ma:format="Dropdown" ma:internalName="BOD">
      <xsd:simpleType>
        <xsd:restriction base="dms:Choice">
          <xsd:enumeration value="N/A"/>
          <xsd:enumeration value="BoD"/>
          <xsd:enumeration value="AAE Update"/>
          <xsd:enumeration value="AFC Update"/>
          <xsd:enumeration value="Director Brief"/>
          <xsd:enumeration value="AHPO Octagon Summit"/>
          <xsd:enumeration value="DE Octagon Summit"/>
          <xsd:enumeration value="Industry Day"/>
          <xsd:enumeration value="Program Management Review"/>
          <xsd:enumeration value="Town Hall"/>
          <xsd:enumeration value="Public Outreach"/>
          <xsd:enumeration value="S LDR Outreach"/>
          <xsd:enumeration value="Sr Staff Meeting"/>
          <xsd:enumeration value="Mentor Day"/>
          <xsd:enumeration value="Golden Source Configuration Working Group"/>
        </xsd:restriction>
      </xsd:simpleType>
    </xsd:element>
    <xsd:element name="Currency" ma:index="4" nillable="true" ma:displayName="Currency" ma:default="Current" ma:description="Distinguishes among current, current reference documents and archive documents" ma:format="Dropdown" ma:internalName="Currency">
      <xsd:simpleType>
        <xsd:restriction base="dms:Choice">
          <xsd:enumeration value="Current"/>
          <xsd:enumeration value="Reference"/>
          <xsd:enumeration value="Archive"/>
          <xsd:enumeration value="Final"/>
        </xsd:restriction>
      </xsd:simpleType>
    </xsd:element>
    <xsd:element name="Document_x0020_Type" ma:index="5" nillable="true" ma:displayName="Document Type" ma:default="Programmatic" ma:description="Identifies the kind of document" ma:format="Dropdown" ma:internalName="Document_x0020_Type">
      <xsd:simpleType>
        <xsd:restriction base="dms:Choice">
          <xsd:enumeration value="N/A"/>
          <xsd:enumeration value="ACE - TechWatch"/>
          <xsd:enumeration value="Appointment / DOA"/>
          <xsd:enumeration value="Army Public Affairs"/>
          <xsd:enumeration value="Bio"/>
          <xsd:enumeration value="Briefing / Read - Ahead"/>
          <xsd:enumeration value="Congressional"/>
          <xsd:enumeration value="Contract"/>
          <xsd:enumeration value="Director's Presentation Schedule"/>
          <xsd:enumeration value="Doctrine"/>
          <xsd:enumeration value="EXSUM"/>
          <xsd:enumeration value="Graphic/Image"/>
          <xsd:enumeration value="Horse Blanket"/>
          <xsd:enumeration value="How To"/>
          <xsd:enumeration value="Info Paper / White Paper"/>
          <xsd:enumeration value="Intelligence"/>
          <xsd:enumeration value="Internal Controls"/>
          <xsd:enumeration value="Long Range Calendar"/>
          <xsd:enumeration value="Memorandum"/>
          <xsd:enumeration value="Key Personnel Roster"/>
          <xsd:enumeration value="Org Chart"/>
          <xsd:enumeration value="Other"/>
          <xsd:enumeration value="Package - Form 5"/>
          <xsd:enumeration value="Package Document"/>
          <xsd:enumeration value="Policy"/>
          <xsd:enumeration value="Process"/>
          <xsd:enumeration value="Programmatic"/>
          <xsd:enumeration value="RCCTO Communications"/>
          <xsd:enumeration value="RCCTO Media Information"/>
          <xsd:enumeration value="SA Weeklies"/>
          <xsd:enumeration value="Schedule"/>
          <xsd:enumeration value="SOP"/>
          <xsd:enumeration value="Template / Form"/>
          <xsd:enumeration value="Training Cert"/>
          <xsd:enumeration value="Vertical Stack"/>
        </xsd:restriction>
      </xsd:simpleType>
    </xsd:element>
    <xsd:element name="Team" ma:index="6" nillable="true" ma:displayName="Team" ma:default="N/A" ma:description="Team--Used to tie documents to a Team" ma:format="Dropdown" ma:internalName="Team">
      <xsd:simpleType>
        <xsd:restriction base="dms:Choice">
          <xsd:enumeration value="N/A"/>
          <xsd:enumeration value="RCCTO"/>
          <xsd:enumeration value="AHPO"/>
          <xsd:enumeration value="CESD"/>
          <xsd:enumeration value="C-sUAS"/>
          <xsd:enumeration value="DEPO"/>
          <xsd:enumeration value="MRC"/>
          <xsd:enumeration value="Space"/>
          <xsd:enumeration value="RAPPO"/>
          <xsd:enumeration value="SAPPO"/>
          <xsd:enumeration value="ACE"/>
          <xsd:enumeration value="Business"/>
          <xsd:enumeration value="Contracting"/>
          <xsd:enumeration value="CAG"/>
          <xsd:enumeration value="CESD"/>
          <xsd:enumeration value="Facilities Management"/>
          <xsd:enumeration value="Front Office"/>
          <xsd:enumeration value="Human Resources"/>
          <xsd:enumeration value="IT"/>
          <xsd:enumeration value="Logistics"/>
          <xsd:enumeration value="Operations"/>
          <xsd:enumeration value="Protocol"/>
          <xsd:enumeration value="Security"/>
          <xsd:enumeration value="Strategic Communications"/>
          <xsd:enumeration value="RM"/>
          <xsd:enumeration value="Test"/>
        </xsd:restriction>
      </xsd:simpleType>
    </xsd:element>
    <xsd:element name="Owner" ma:index="7" nillable="true" ma:displayName="Owner" ma:description="Owner Manages Meta Data" ma:format="Dropdown" ma:internalName="Owner">
      <xsd:simpleType>
        <xsd:restriction base="dms:Choice">
          <xsd:enumeration value="Operations"/>
          <xsd:enumeration value="LTG Thurgood"/>
          <xsd:enumeration value="Kay, J."/>
          <xsd:enumeration value="Aaron, M."/>
          <xsd:enumeration value="Acker, C."/>
          <xsd:enumeration value="COL Ansley"/>
          <xsd:enumeration value="Arny, P."/>
          <xsd:enumeration value="Autry, J."/>
          <xsd:enumeration value="COL Beckmann"/>
          <xsd:enumeration value="Berry, (S)"/>
          <xsd:enumeration value="Best, D."/>
          <xsd:enumeration value="Brackeen, J."/>
          <xsd:enumeration value="Brant, J."/>
          <xsd:enumeration value="Brown, B."/>
          <xsd:enumeration value="Brown, C."/>
          <xsd:enumeration value="Brown, J."/>
          <xsd:enumeration value="Bruno, T"/>
          <xsd:enumeration value="Bushmitch, D."/>
          <xsd:enumeration value="Byrd, D."/>
          <xsd:enumeration value="Caldwell, J."/>
          <xsd:enumeration value="Cantrell, B."/>
          <xsd:enumeration value="Carroll, I."/>
          <xsd:enumeration value="Carter, J."/>
          <xsd:enumeration value="Chisgar, S."/>
          <xsd:enumeration value="Clark, M."/>
          <xsd:enumeration value="Clark, T."/>
          <xsd:enumeration value="Cleve, B."/>
          <xsd:enumeration value="Cline, K."/>
          <xsd:enumeration value="Cole"/>
          <xsd:enumeration value="Coleman"/>
          <xsd:enumeration value="Cooper, C."/>
          <xsd:enumeration value="Cooper, D"/>
          <xsd:enumeration value="Creighton-Bey, R."/>
          <xsd:enumeration value="Crnkovich, P."/>
          <xsd:enumeration value="Darbro, S."/>
          <xsd:enumeration value="Davis. A."/>
          <xsd:enumeration value="Delongchamp, P."/>
          <xsd:enumeration value="Dietrich, G."/>
          <xsd:enumeration value="Dutchie, R."/>
          <xsd:enumeration value="Due, M."/>
          <xsd:enumeration value="LTC(P) Duus"/>
          <xsd:enumeration value="Duncan, C."/>
          <xsd:enumeration value="Eddy, M."/>
          <xsd:enumeration value="Engle, D."/>
          <xsd:enumeration value="English, W."/>
          <xsd:enumeration value="Eno, T."/>
          <xsd:enumeration value="Erdley, D."/>
          <xsd:enumeration value="COL Eggert"/>
          <xsd:enumeration value="Fair, T."/>
          <xsd:enumeration value="Farmer, C."/>
          <xsd:enumeration value="Fitzgerald, M."/>
          <xsd:enumeration value="Framer, B."/>
          <xsd:enumeration value="Flanary, J."/>
          <xsd:enumeration value="Foster, M."/>
          <xsd:enumeration value="Franco, I."/>
          <xsd:enumeration value="Frank M."/>
          <xsd:enumeration value="CPT Gebrehiwet"/>
          <xsd:enumeration value="Grochowski, M."/>
          <xsd:enumeration value="Gupta, T."/>
          <xsd:enumeration value="Hall, G."/>
          <xsd:enumeration value="Handley, G."/>
          <xsd:enumeration value="Harriman, A."/>
          <xsd:enumeration value="Hallinan, G."/>
          <xsd:enumeration value="Harrison, R L."/>
          <xsd:enumeration value="Haynes, K."/>
          <xsd:enumeration value="Hazlett. C."/>
          <xsd:enumeration value="Heininger, C."/>
          <xsd:enumeration value="Heinrichs, G."/>
          <xsd:enumeration value="Hice, T."/>
          <xsd:enumeration value="Hill, P."/>
          <xsd:enumeration value="Hodges, M."/>
          <xsd:enumeration value="Holmes, M."/>
          <xsd:enumeration value="Hollister, C."/>
          <xsd:enumeration value="Hulbert, B."/>
          <xsd:enumeration value="COL Humphrey"/>
          <xsd:enumeration value="Hutchinson, K."/>
          <xsd:enumeration value="Intoy, B."/>
          <xsd:enumeration value="Ivy, J."/>
          <xsd:enumeration value="Jean-Baptiste, M."/>
          <xsd:enumeration value="Jennings, L."/>
          <xsd:enumeration value="Johnson, S."/>
          <xsd:enumeration value="Jones-Bonbrest, N."/>
          <xsd:enumeration value="Kemp, P."/>
          <xsd:enumeration value="Kennerly, A."/>
          <xsd:enumeration value="Larocca, J."/>
          <xsd:enumeration value="Lea, J."/>
          <xsd:enumeration value="LeCroy, A."/>
          <xsd:enumeration value="Lewellen, I."/>
          <xsd:enumeration value="Little-Darku, B."/>
          <xsd:enumeration value="Lizotte, K."/>
          <xsd:enumeration value="Manternach P."/>
          <xsd:enumeration value="Martin, M."/>
          <xsd:enumeration value="McAlister, A."/>
          <xsd:enumeration value="Mc Elreath, H."/>
          <xsd:enumeration value="COL McLeod"/>
          <xsd:enumeration value="COL Mills"/>
          <xsd:enumeration value="Moore, T."/>
          <xsd:enumeration value="Monto R"/>
          <xsd:enumeration value="Myles"/>
          <xsd:enumeration value="Nicholson, T."/>
          <xsd:enumeration value="Niles, J."/>
          <xsd:enumeration value="Ogren, M."/>
          <xsd:enumeration value="O'Hara, D."/>
          <xsd:enumeration value="Lolague, H."/>
          <xsd:enumeration value="Papich, W."/>
          <xsd:enumeration value="Pascioni, L."/>
          <xsd:enumeration value="Paddock M."/>
          <xsd:enumeration value="Patrick. JU."/>
          <xsd:enumeration value="Pruitt, G."/>
          <xsd:enumeration value="Puhalla, R."/>
          <xsd:enumeration value="Rau, V."/>
          <xsd:enumeration value="Reese, R."/>
          <xsd:enumeration value="Riley, W."/>
          <xsd:enumeration value="Robin. C."/>
          <xsd:enumeration value="Roper, M."/>
          <xsd:enumeration value="Rosa, J.C."/>
          <xsd:enumeration value="Sallo, D."/>
          <xsd:enumeration value="Serpa, J."/>
          <xsd:enumeration value="Shaw, C."/>
          <xsd:enumeration value="Shepherd, F."/>
          <xsd:enumeration value="Shoemaker, S."/>
          <xsd:enumeration value="Shotwell, B."/>
          <xsd:enumeration value="Slocum, M."/>
          <xsd:enumeration value="Smith. J."/>
          <xsd:enumeration value="Tallant D."/>
          <xsd:enumeration value="Travers, C."/>
          <xsd:enumeration value="Vanbuskirk, R."/>
          <xsd:enumeration value="Walker, P."/>
          <xsd:enumeration value="Walulak, K."/>
          <xsd:enumeration value="Warden, J."/>
          <xsd:enumeration value="Welch, B."/>
          <xsd:enumeration value="Wichers A"/>
          <xsd:enumeration value="Williams, J."/>
          <xsd:enumeration value="Woods, J."/>
          <xsd:enumeration value="Workman, J."/>
          <xsd:enumeration value="Workmeister, J."/>
          <xsd:enumeration value="Yankey, T."/>
        </xsd:restriction>
      </xsd:simpleType>
    </xsd:element>
    <xsd:element name="Effort" ma:index="8" ma:displayName="RCCTO Effort" ma:default="N/A - Not Applicable" ma:description="All Efforts" ma:format="Dropdown" ma:internalName="Effort">
      <xsd:simpleType>
        <xsd:restriction base="dms:Choice">
          <xsd:enumeration value="N/A - Not Applicable"/>
          <xsd:enumeration value="Multiple - Involves Multiple Efforts"/>
          <xsd:enumeration value="AI (EW) - Artificial Intelligence for EW"/>
          <xsd:enumeration value="AP - Aviation Prototype"/>
          <xsd:enumeration value="ASRD - Active Sabot Round Defeat"/>
          <xsd:enumeration value="CASM - Context Aware sUAS"/>
          <xsd:enumeration value="CVP - Combat Vehicle Prototype"/>
          <xsd:enumeration value="Cyber - Darkbridge"/>
          <xsd:enumeration value="DEO - Directed Energy Project"/>
          <xsd:enumeration value="DIUx - Defense Innovation Unit Experimental"/>
          <xsd:enumeration value="EW (EUR) - EW Europe"/>
          <xsd:enumeration value="EW (ALT) - EW Alt"/>
          <xsd:enumeration value="G2 QRC - G2 SIGINT Pod Quick Reaction Capability"/>
          <xsd:enumeration value="HPO - Hypersonic"/>
          <xsd:enumeration value="HEL - High Energy Laser"/>
          <xsd:enumeration value="LAM - Loitering Air Munition"/>
          <xsd:enumeration value="LPM - Lightweight Precision Munition"/>
          <xsd:enumeration value="LRC - Long Range Cannon"/>
          <xsd:enumeration value="LRPF - Long Range Precision Fires"/>
          <xsd:enumeration value="LRPM - Long Range Precision Munition"/>
          <xsd:enumeration value="OA - Optical Augmentation"/>
          <xsd:enumeration value="OMSLRF - OMS Enabled Long Range Fires"/>
          <xsd:enumeration value="OpenA - Open Architecture Summit"/>
          <xsd:enumeration value="PNT (EUR) - Pos Nav Timing (Europe)"/>
          <xsd:enumeration value="PNT (KOR) - Pos Nav Timing (Korea)"/>
          <xsd:enumeration value="R2V2/R4 - Remote Reconnaissance Vehicle Version 2 / R4 RETRANS"/>
          <xsd:enumeration value="SCO - Strategic Capabilities Office"/>
          <xsd:enumeration value="SUB-T - Subterranean"/>
          <xsd:enumeration value="C-sUAS - Counter-Small UAS"/>
          <xsd:enumeration value="AA Summary"/>
        </xsd:restriction>
      </xsd:simpleType>
    </xsd:element>
    <xsd:element name="Organization" ma:index="13" nillable="true" ma:displayName="Organization" ma:default="RCCTO" ma:description="Ties Document to Originating Organization" ma:format="Dropdown" ma:internalName="Organization">
      <xsd:simpleType>
        <xsd:restriction base="dms:Choice">
          <xsd:enumeration value="RCCTO"/>
          <xsd:enumeration value="White House"/>
          <xsd:enumeration value="Congress"/>
          <xsd:enumeration value="SA"/>
          <xsd:enumeration value="USA"/>
          <xsd:enumeration value="AAE"/>
          <xsd:enumeration value="AFC"/>
          <xsd:enumeration value="ASA(ALT)"/>
          <xsd:enumeration value="OSD"/>
          <xsd:enumeration value="DOJ"/>
          <xsd:enumeration value="USD (R&amp;E)"/>
          <xsd:enumeration value="Army Staff"/>
          <xsd:enumeration value="G-3/5/7"/>
          <xsd:enumeration value="ABO"/>
          <xsd:enumeration value="FM&amp;C"/>
          <xsd:enumeration value="G-2"/>
          <xsd:enumeration value="G-8"/>
          <xsd:enumeration value="G-6"/>
          <xsd:enumeration value="MICP"/>
          <xsd:enumeration value="Industry"/>
          <xsd:enumeration value="CFT-LRPF"/>
          <xsd:enumeration value="CFT-NGCV"/>
          <xsd:enumeration value="CFT-FVL"/>
          <xsd:enumeration value="CFT-Network"/>
          <xsd:enumeration value="CFT-AMD"/>
          <xsd:enumeration value="CFT-SL"/>
          <xsd:enumeration value="Air Force"/>
          <xsd:enumeration value="Navy"/>
          <xsd:enumeration value="USMC"/>
          <xsd:enumeration value="DIUX"/>
          <xsd:enumeration value="DARPA"/>
          <xsd:enumeration value="CENTCOM"/>
          <xsd:enumeration value="EUCOM"/>
          <xsd:enumeration value="PACOM"/>
          <xsd:enumeration value="SOCOM"/>
          <xsd:enumeration value="SMDC"/>
          <xsd:enumeration value="Fort Belvoir"/>
          <xsd:enumeration value="Redstone Arsenal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2ff127-3896-491b-9e2d-1dcaf57686bb" elementFormDefault="qualified">
    <xsd:import namespace="http://schemas.microsoft.com/office/2006/documentManagement/types"/>
    <xsd:import namespace="http://schemas.microsoft.com/office/infopath/2007/PartnerControls"/>
    <xsd:element name="Phase" ma:index="9" nillable="true" ma:displayName="Phase" ma:default="N/A" ma:description="Groups phase of governance process" ma:format="Dropdown" ma:internalName="Phase">
      <xsd:simpleType>
        <xsd:restriction base="dms:Choice">
          <xsd:enumeration value="N/A"/>
          <xsd:enumeration value="Pre-DP1"/>
          <xsd:enumeration value="Execute"/>
          <xsd:enumeration value="Complete"/>
          <xsd:enumeration value="Trans Underway"/>
          <xsd:enumeration value="Trans Comp"/>
          <xsd:enumeration value="Terminated"/>
        </xsd:restriction>
      </xsd:simpleType>
    </xsd:element>
    <xsd:element name="Projects" ma:index="10" nillable="true" ma:displayName="Projects" ma:default="N/A" ma:format="Dropdown" ma:internalName="Projects">
      <xsd:simpleType>
        <xsd:restriction base="dms:Choice">
          <xsd:enumeration value="N/A"/>
          <xsd:enumeration value="Bradley Hybrid Electric Vehicle (BHEV)"/>
          <xsd:enumeration value="Counter Small Unmanned Aircraft System C-sUAS"/>
          <xsd:enumeration value="Darkbridge"/>
          <xsd:enumeration value="Directed Energy Mobile Short-Range Air Defense (DE-MSHORAD)"/>
          <xsd:enumeration value="Enhanced LDD/LDV"/>
          <xsd:enumeration value="Indirect Fire Protection Capability – High Energy Laser (IFPC-HEL)"/>
          <xsd:enumeration value="Indirect Fire Protection Capability – High Powered Microwave (IFPC-HPM)"/>
          <xsd:enumeration value="Kinetic Energy Defeat (KED)"/>
          <xsd:enumeration value="Land Guardian System (LGS)"/>
          <xsd:enumeration value="Large Caliber Autonomous Resupply (LCAR)"/>
          <xsd:enumeration value="Load Stability System (LSS)"/>
          <xsd:enumeration value="Long Range Hypersonic Weapon (LRHW)"/>
          <xsd:enumeration value="Micro Visual Based Navigation (µVBN)"/>
          <xsd:enumeration value="Mid-Range Capability (MRC)"/>
          <xsd:enumeration value="OSD Classified"/>
          <xsd:enumeration value="Q-53D (Digitization)"/>
          <xsd:enumeration value="Sensor to Shooter (S2S)"/>
          <xsd:enumeration value="Tactical Dismounted Electronic Warfare (TDEW)"/>
          <xsd:enumeration value="Wideband Selective Propagation RADAR (WiSPR)"/>
        </xsd:restriction>
      </xsd:simpleType>
    </xsd:element>
    <xsd:element name="Programmatic_x0020_Document" ma:index="11" nillable="true" ma:displayName="Programmatic Document" ma:default="N/A - Not Applicable" ma:format="Dropdown" ma:internalName="Programmatic_x0020_Document">
      <xsd:simpleType>
        <xsd:restriction base="dms:Choice">
          <xsd:enumeration value="N/A - Not Applicable"/>
          <xsd:enumeration value="1 - pager"/>
          <xsd:enumeration value="APB / Quad"/>
          <xsd:enumeration value="Concept Plan"/>
          <xsd:enumeration value="CONOPS / CONEMP"/>
          <xsd:enumeration value="Cyber Security"/>
          <xsd:enumeration value="Decision Memorandum"/>
          <xsd:enumeration value="Engineering Analysis"/>
          <xsd:enumeration value="Fielding"/>
          <xsd:enumeration value="Funding"/>
          <xsd:enumeration value="Logistics"/>
          <xsd:enumeration value="Overview"/>
          <xsd:enumeration value="Process"/>
          <xsd:enumeration value="Requirement"/>
          <xsd:enumeration value="Risk Assessment"/>
          <xsd:enumeration value="SAMP"/>
          <xsd:enumeration value="SCG"/>
          <xsd:enumeration value="Schedule"/>
          <xsd:enumeration value="Standard"/>
          <xsd:enumeration value="Technology Assessment"/>
          <xsd:enumeration value="Test"/>
          <xsd:enumeration value="Transition"/>
        </xsd:restriction>
      </xsd:simpleType>
    </xsd:element>
    <xsd:element name="Presentation_x0020_Order" ma:index="12" nillable="true" ma:displayName="Presentation Order" ma:internalName="Presentation_x0020_Order">
      <xsd:simpleType>
        <xsd:restriction base="dms:Number"/>
      </xsd:simpleType>
    </xsd:element>
    <xsd:element name="Doc_x0020_Sub_x0020_Category" ma:index="14" nillable="true" ma:displayName="Doc Sub-Cat" ma:default="N/A" ma:description="Provides additional detail to documents" ma:format="Dropdown" ma:internalName="Doc_x0020_Sub_x0020_Category">
      <xsd:simpleType>
        <xsd:restriction base="dms:Choice">
          <xsd:enumeration value="N/A"/>
          <xsd:enumeration value="ACE - TechWatch"/>
          <xsd:enumeration value="Cong - Advance Policy Questions"/>
          <xsd:enumeration value="Cong - Hill Brief"/>
          <xsd:enumeration value="Cong - Questions for Record"/>
          <xsd:enumeration value="Cong -Prep Paper"/>
          <xsd:enumeration value="Contract - Del of Auth"/>
          <xsd:enumeration value="Contract - SETA"/>
          <xsd:enumeration value="Corr - AAE Bi-weekly"/>
          <xsd:enumeration value="Corr - Media Roundup"/>
          <xsd:enumeration value="Corr - Newsletters"/>
          <xsd:enumeration value="PA - AUSA Messaging"/>
          <xsd:enumeration value="PA - Futures Command Playbook"/>
          <xsd:enumeration value="PA - OCPA Bugle Calls"/>
          <xsd:enumeration value="Policy - Charter Revision"/>
          <xsd:enumeration value="Process - Portal"/>
          <xsd:enumeration value="RCCTOCom - 101 Slide Deck"/>
          <xsd:enumeration value="RCCTOCom - Handouts"/>
          <xsd:enumeration value="RCCTOCom - Press Release"/>
          <xsd:enumeration value="RCCTOCom - Q &amp; A"/>
          <xsd:enumeration value="RCCTOCom - Talking Point"/>
          <xsd:enumeration value="RCCTOCom - Trifolds"/>
          <xsd:enumeration value="Speaking Engagement"/>
          <xsd:enumeration value="RM - Army Planning Guidance"/>
          <xsd:enumeration value="OPs - Other"/>
          <xsd:enumeration value="OPs - Awards"/>
          <xsd:enumeration value="OPs - EOD"/>
          <xsd:enumeration value="OPs - Form 5"/>
          <xsd:enumeration value="OPs - Map"/>
          <xsd:enumeration value="OPs - Meeting Sheet"/>
          <xsd:enumeration value="OPs - NDS"/>
          <xsd:enumeration value="OPs - RCCTO Presentation Standard"/>
          <xsd:enumeration value="OPs - RCCTO Letterhead"/>
          <xsd:enumeration value="OPs - Mentor Day Sign-UP"/>
          <xsd:enumeration value="OPs - Dir Meeting Tracker"/>
          <xsd:enumeration value="OPs - Published DMT"/>
          <xsd:enumeration value="OPs - Capture LRC"/>
          <xsd:enumeration value="OPs - IMS"/>
          <xsd:enumeration value="OPs - LRC How To"/>
          <xsd:enumeration value="OPs - 333 Event Log"/>
          <xsd:enumeration value="OPs - Event Metrics"/>
          <xsd:enumeration value="OPs - Event Chart"/>
          <xsd:enumeration value="Corona Virus 19"/>
          <xsd:enumeration value="Daily Accountability Workbook"/>
          <xsd:enumeration value="COVID-19 Impact Documents"/>
          <xsd:enumeration value="COVID-19 Project Impact Tracker"/>
          <xsd:enumeration value="COVID- 19 Lessons Learned"/>
          <xsd:enumeration value="COVID-19 IMCOM Placemat"/>
          <xsd:enumeration value="3307-Employee Information"/>
          <xsd:enumeration value="NCR-Meeting Tracker"/>
        </xsd:restriction>
      </xsd:simpleType>
    </xsd:element>
    <xsd:element name="Transition_x0020_Book_x0020_Contents" ma:index="15" nillable="true" ma:displayName="Transition Book Contents" ma:default="N/A" ma:description="Organizes the Transition Book" ma:format="Dropdown" ma:internalName="Transition_x0020_Book_x0020_Contents">
      <xsd:simpleType>
        <xsd:restriction base="dms:Choice">
          <xsd:enumeration value="0 - Contents"/>
          <xsd:enumeration value="1 - Organization"/>
          <xsd:enumeration value="2 - Approved TDA / Concept Plan"/>
          <xsd:enumeration value="3 - Overview"/>
          <xsd:enumeration value="4 - Efforts"/>
          <xsd:enumeration value="5 - Budget"/>
          <xsd:enumeration value="6 - Public Communications"/>
          <xsd:enumeration value="7 - Contracting"/>
          <xsd:enumeration value="8 - Governance"/>
          <xsd:enumeration value="9- Team Bios"/>
          <xsd:enumeration value="N/A"/>
        </xsd:restriction>
      </xsd:simpleType>
    </xsd:element>
    <xsd:element name="Contracting_x0020_Templates_x0020_and_x0020_Information" ma:index="16" nillable="true" ma:displayName="Contracting Templates and Information" ma:format="Dropdown" ma:internalName="Contracting_x0020_Templates_x0020_and_x0020_Information">
      <xsd:simpleType>
        <xsd:restriction base="dms:Choice">
          <xsd:enumeration value="OTA"/>
          <xsd:enumeration value="BAA"/>
          <xsd:enumeration value="Assistance"/>
          <xsd:enumeration value="FAR"/>
          <xsd:enumeration value="Overarching, i.e. Mkt Rea"/>
        </xsd:restriction>
      </xsd:simpleType>
    </xsd:element>
    <xsd:element name="Contracts" ma:index="17" nillable="true" ma:displayName="Contracts" ma:default="N/A" ma:format="Dropdown" ma:internalName="Contracts">
      <xsd:simpleType>
        <xsd:restriction base="dms:Choice">
          <xsd:enumeration value="N/A"/>
          <xsd:enumeration value="Placeholder1"/>
          <xsd:enumeration value="Placeholder2"/>
          <xsd:enumeration value="KVM"/>
        </xsd:restriction>
      </xsd:simpleType>
    </xsd:element>
    <xsd:element name="Decision_x0020_Records" ma:index="18" nillable="true" ma:displayName="Decision Records" ma:default="N/A" ma:description="RCCTO tracks decisions for audit" ma:format="Dropdown" ma:internalName="Decision_x0020_Records">
      <xsd:simpleType>
        <xsd:restriction base="dms:Choice">
          <xsd:enumeration value="N/A"/>
          <xsd:enumeration value="Pre-decisional"/>
          <xsd:enumeration value="Decision Record"/>
          <xsd:enumeration value="Superseded Record"/>
        </xsd:restriction>
      </xsd:simpleType>
    </xsd:element>
    <xsd:element name="RCCTO_Team" ma:index="19" nillable="true" ma:displayName="RCCTO_Team" ma:default="N/A" ma:format="Dropdown" ma:internalName="RCCTO_Team">
      <xsd:simpleType>
        <xsd:restriction base="dms:Choice">
          <xsd:enumeration value="N/A"/>
          <xsd:enumeration value="RCCTO"/>
          <xsd:enumeration value="AHPO"/>
          <xsd:enumeration value="DEPO"/>
          <xsd:enumeration value="Space"/>
          <xsd:enumeration value="RAPPO"/>
          <xsd:enumeration value="SAPPO"/>
          <xsd:enumeration value="ACE"/>
          <xsd:enumeration value="Resource Management"/>
          <xsd:enumeration value="RM-Business"/>
          <xsd:enumeration value="RM-Contracting"/>
          <xsd:enumeration value="RM-Human Resources"/>
          <xsd:enumeration value="Cyber Security"/>
          <xsd:enumeration value="Facilities Management"/>
          <xsd:enumeration value="Front Office"/>
          <xsd:enumeration value="IT"/>
          <xsd:enumeration value="Logistics"/>
          <xsd:enumeration value="SAPPO"/>
          <xsd:enumeration value="STRATCOM"/>
          <xsd:enumeration value="Test"/>
        </xsd:restriction>
      </xsd:simpleType>
    </xsd:element>
    <xsd:element name="Effort0" ma:index="20" nillable="true" ma:displayName="EffortOLD" ma:default="N/A" ma:format="Dropdown" ma:internalName="Effort0">
      <xsd:simpleType>
        <xsd:restriction base="dms:Choice">
          <xsd:enumeration value="N/A"/>
          <xsd:enumeration value="AA Summary"/>
          <xsd:enumeration value="ASRD -- Active Sabot Defeat"/>
          <xsd:enumeration value="DE - Directed Energy"/>
          <xsd:enumeration value="HPO - Hypersonic"/>
          <xsd:enumeration value="OSD"/>
          <xsd:enumeration value="SP - Space"/>
          <xsd:enumeration value="StS- Sensor to Shooter"/>
        </xsd:restriction>
      </xsd:simpleType>
    </xsd:element>
    <xsd:element name="Decider" ma:index="21" nillable="true" ma:displayName="Decider" ma:default="N/A" ma:description="Identifies the Decision Maker" ma:format="Dropdown" ma:internalName="Decider">
      <xsd:simpleType>
        <xsd:restriction base="dms:Choice">
          <xsd:enumeration value="N/A"/>
          <xsd:enumeration value="RCCTO Dir"/>
          <xsd:enumeration value="SA"/>
          <xsd:enumeration value="BoD"/>
          <xsd:enumeration value="USA"/>
          <xsd:enumeration value="AFC"/>
          <xsd:enumeration value="AAE"/>
          <xsd:enumeration value="Dep Dir"/>
          <xsd:enumeration value="RCCTO CoS"/>
          <xsd:enumeration value="Other"/>
        </xsd:restriction>
      </xsd:simpleType>
    </xsd:element>
    <xsd:element name="Add_x0020_date_x0020_to_x0020_the_x0020_decision_x0020_record" ma:index="22" nillable="true" ma:displayName="Add date to the decision record" ma:internalName="Add_x0020_date_x0020_to_x0020_the_x0020_decision_x0020_record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Smartbook_x0020_Contents" ma:index="23" nillable="true" ma:displayName="Smartbook Contents" ma:default="N/A" ma:description="Effort Authoritative Documents Contents" ma:format="Dropdown" ma:hidden="true" ma:internalName="Smartbook_x0020_Contents" ma:readOnly="false">
      <xsd:simpleType>
        <xsd:restriction base="dms:Choice">
          <xsd:enumeration value="N/A"/>
          <xsd:enumeration value="1 - Overview"/>
          <xsd:enumeration value="2 - Requirements"/>
          <xsd:enumeration value="3 - APB / EPB"/>
          <xsd:enumeration value="4 - Engineering"/>
          <xsd:enumeration value="5 - SAMP"/>
          <xsd:enumeration value="6 - Funding / Contracts"/>
          <xsd:enumeration value="7 - Test"/>
          <xsd:enumeration value="8 -Transition"/>
          <xsd:enumeration value="9 - Whitepapers"/>
          <xsd:enumeration value="10 - Other"/>
        </xsd:restriction>
      </xsd:simpleType>
    </xsd:element>
    <xsd:element name="Line_x0020_Number" ma:index="32" nillable="true" ma:displayName="Line Number" ma:default="0" ma:description="Order Contents" ma:hidden="true" ma:internalName="Line_x0020_Number" ma:readOnly="false">
      <xsd:simpleType>
        <xsd:restriction base="dms:Number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8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ffort xmlns="0f4ef7d6-2b4d-4cf5-ac1e-7d64bc8d851a">N/A - Not Applicable</Effort>
    <Line_x0020_Number xmlns="132ff127-3896-491b-9e2d-1dcaf57686bb">0</Line_x0020_Number>
    <Team xmlns="0f4ef7d6-2b4d-4cf5-ac1e-7d64bc8d851a">RCCTO</Team>
    <RCCTO_Team xmlns="132ff127-3896-491b-9e2d-1dcaf57686bb">N/A</RCCTO_Team>
    <Presentation_x0020_Order xmlns="132ff127-3896-491b-9e2d-1dcaf57686bb" xsi:nil="true"/>
    <BOD xmlns="0f4ef7d6-2b4d-4cf5-ac1e-7d64bc8d851a">N/A</BOD>
    <Phase xmlns="132ff127-3896-491b-9e2d-1dcaf57686bb">N/A</Phase>
    <Contracts xmlns="132ff127-3896-491b-9e2d-1dcaf57686bb">N/A</Contracts>
    <Contracting_x0020_Templates_x0020_and_x0020_Information xmlns="132ff127-3896-491b-9e2d-1dcaf57686bb" xsi:nil="true"/>
    <Add_x0020_date_x0020_to_x0020_the_x0020_decision_x0020_record xmlns="132ff127-3896-491b-9e2d-1dcaf57686bb">
      <Url xsi:nil="true"/>
      <Description xsi:nil="true"/>
    </Add_x0020_date_x0020_to_x0020_the_x0020_decision_x0020_record>
    <Programmatic_x0020_Document xmlns="132ff127-3896-491b-9e2d-1dcaf57686bb">N/A - Not Applicable</Programmatic_x0020_Document>
    <Organization xmlns="0f4ef7d6-2b4d-4cf5-ac1e-7d64bc8d851a">RCCTO</Organization>
    <Effort0 xmlns="132ff127-3896-491b-9e2d-1dcaf57686bb">N/A</Effort0>
    <Document_x0020_Type xmlns="0f4ef7d6-2b4d-4cf5-ac1e-7d64bc8d851a">Template / Form</Document_x0020_Type>
    <Transition_x0020_Book_x0020_Contents xmlns="132ff127-3896-491b-9e2d-1dcaf57686bb">N/A</Transition_x0020_Book_x0020_Contents>
    <Decision_x0020_Records xmlns="132ff127-3896-491b-9e2d-1dcaf57686bb">N/A</Decision_x0020_Records>
    <Event_x0020_Date xmlns="0f4ef7d6-2b4d-4cf5-ac1e-7d64bc8d851a">2019-06-25T04:00:00+00:00</Event_x0020_Date>
    <PublishingExpirationDate xmlns="http://schemas.microsoft.com/sharepoint/v3" xsi:nil="true"/>
    <Smartbook_x0020_Contents xmlns="132ff127-3896-491b-9e2d-1dcaf57686bb">N/A</Smartbook_x0020_Contents>
    <PublishingStartDate xmlns="http://schemas.microsoft.com/sharepoint/v3" xsi:nil="true"/>
    <Doc_x0020_Sub_x0020_Category xmlns="132ff127-3896-491b-9e2d-1dcaf57686bb">OPs - RCCTO Presentation Standard</Doc_x0020_Sub_x0020_Category>
    <Currency xmlns="0f4ef7d6-2b4d-4cf5-ac1e-7d64bc8d851a">Current</Currency>
    <Owner xmlns="0f4ef7d6-2b4d-4cf5-ac1e-7d64bc8d851a">Roper, M.</Owner>
    <Decider xmlns="132ff127-3896-491b-9e2d-1dcaf57686bb">N/A</Decider>
    <Projects xmlns="132ff127-3896-491b-9e2d-1dcaf57686bb">N/A</Project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5A26595-A17E-40B1-BF1F-8F684CDACB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f4ef7d6-2b4d-4cf5-ac1e-7d64bc8d851a"/>
    <ds:schemaRef ds:uri="132ff127-3896-491b-9e2d-1dcaf57686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8E3F1EF-0498-408D-ACC3-577C9377FC18}">
  <ds:schemaRefs>
    <ds:schemaRef ds:uri="http://purl.org/dc/elements/1.1/"/>
    <ds:schemaRef ds:uri="132ff127-3896-491b-9e2d-1dcaf57686bb"/>
    <ds:schemaRef ds:uri="http://schemas.microsoft.com/office/2006/metadata/properties"/>
    <ds:schemaRef ds:uri="0f4ef7d6-2b4d-4cf5-ac1e-7d64bc8d851a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12A06FD-8559-457E-9D4A-C8CCD49931C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12471</TotalTime>
  <Words>993</Words>
  <Application>Microsoft Office PowerPoint</Application>
  <PresentationFormat>Custom</PresentationFormat>
  <Paragraphs>178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Arial Black</vt:lpstr>
      <vt:lpstr>Arial Narrow</vt:lpstr>
      <vt:lpstr>Calibri</vt:lpstr>
      <vt:lpstr>Century Gothic</vt:lpstr>
      <vt:lpstr>Office Theme</vt:lpstr>
      <vt:lpstr>Space and Missile Defense Symposium 2023</vt:lpstr>
      <vt:lpstr>Agenda </vt:lpstr>
      <vt:lpstr>Long Range Hypersonic Weapon</vt:lpstr>
      <vt:lpstr>Mid-Range Capability</vt:lpstr>
      <vt:lpstr>Directed Energy Prototypes</vt:lpstr>
      <vt:lpstr>Counter-small Unmanned Aircraft Systems Prototypes</vt:lpstr>
      <vt:lpstr>Hybrid Electric Vehicles (HEVs)</vt:lpstr>
      <vt:lpstr>Human-Machine Integrated Formations (H-MIF): Leadership Intent </vt:lpstr>
      <vt:lpstr>Integrated Air and Missile Defense of Guam (IAMDoG)</vt:lpstr>
      <vt:lpstr>IAMDoG Joint Program Office Mission</vt:lpstr>
      <vt:lpstr>Questions?</vt:lpstr>
    </vt:vector>
  </TitlesOfParts>
  <Company>United States Army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RCCTO Briefing Template</dc:title>
  <dc:creator>gregory.j.dietrich2.ctr@mail.mil</dc:creator>
  <cp:lastModifiedBy>Flatau, Richard P (Rich) Jr CTR USARMY HQDA RCCTO (USA)</cp:lastModifiedBy>
  <cp:revision>841</cp:revision>
  <cp:lastPrinted>2019-06-19T19:35:53Z</cp:lastPrinted>
  <dcterms:created xsi:type="dcterms:W3CDTF">2019-02-27T20:19:25Z</dcterms:created>
  <dcterms:modified xsi:type="dcterms:W3CDTF">2023-08-07T18:07:27Z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0x0101001459B54CA60A3F46906177C18D08A747</vt:lpwstr>
  </property>
</Properties>
</file>